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8"/>
  </p:notesMasterIdLst>
  <p:sldIdLst>
    <p:sldId id="256" r:id="rId2"/>
    <p:sldId id="257" r:id="rId3"/>
    <p:sldId id="259" r:id="rId4"/>
    <p:sldId id="260" r:id="rId5"/>
    <p:sldId id="273" r:id="rId6"/>
    <p:sldId id="261" r:id="rId7"/>
    <p:sldId id="262" r:id="rId8"/>
    <p:sldId id="263" r:id="rId9"/>
    <p:sldId id="264" r:id="rId10"/>
    <p:sldId id="265" r:id="rId11"/>
    <p:sldId id="266" r:id="rId12"/>
    <p:sldId id="267" r:id="rId13"/>
    <p:sldId id="269" r:id="rId14"/>
    <p:sldId id="270" r:id="rId15"/>
    <p:sldId id="271" r:id="rId16"/>
    <p:sldId id="272"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arsayılan Bölüm" id="{31706847-E204-4A4D-A1A9-95975E266BD4}">
          <p14:sldIdLst>
            <p14:sldId id="256"/>
            <p14:sldId id="257"/>
            <p14:sldId id="259"/>
            <p14:sldId id="260"/>
            <p14:sldId id="273"/>
            <p14:sldId id="261"/>
            <p14:sldId id="262"/>
            <p14:sldId id="263"/>
            <p14:sldId id="264"/>
            <p14:sldId id="265"/>
            <p14:sldId id="266"/>
            <p14:sldId id="267"/>
            <p14:sldId id="269"/>
            <p14:sldId id="270"/>
            <p14:sldId id="271"/>
            <p14:sldId id="272"/>
          </p14:sldIdLst>
        </p14:section>
        <p14:section name="Başlıksız Bölüm" id="{E8404473-B997-488E-ADC9-FD1E2141613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550" autoAdjust="0"/>
  </p:normalViewPr>
  <p:slideViewPr>
    <p:cSldViewPr snapToGrid="0">
      <p:cViewPr varScale="1">
        <p:scale>
          <a:sx n="48" d="100"/>
          <a:sy n="48" d="100"/>
        </p:scale>
        <p:origin x="134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0811A5-F605-4CB6-8D4D-0C7377EC6314}" type="datetimeFigureOut">
              <a:rPr lang="tr-TR" smtClean="0"/>
              <a:t>15.02.2021</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FF1A29-D614-4F37-B756-518A66362DC3}" type="slidenum">
              <a:rPr lang="tr-TR" smtClean="0"/>
              <a:t>‹#›</a:t>
            </a:fld>
            <a:endParaRPr lang="tr-TR"/>
          </a:p>
        </p:txBody>
      </p:sp>
    </p:spTree>
    <p:extLst>
      <p:ext uri="{BB962C8B-B14F-4D97-AF65-F5344CB8AC3E}">
        <p14:creationId xmlns:p14="http://schemas.microsoft.com/office/powerpoint/2010/main" val="9832408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8FF1A29-D614-4F37-B756-518A66362DC3}" type="slidenum">
              <a:rPr lang="tr-TR" smtClean="0"/>
              <a:t>2</a:t>
            </a:fld>
            <a:endParaRPr lang="tr-TR"/>
          </a:p>
        </p:txBody>
      </p:sp>
    </p:spTree>
    <p:extLst>
      <p:ext uri="{BB962C8B-B14F-4D97-AF65-F5344CB8AC3E}">
        <p14:creationId xmlns:p14="http://schemas.microsoft.com/office/powerpoint/2010/main" val="1729761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8FF1A29-D614-4F37-B756-518A66362DC3}" type="slidenum">
              <a:rPr lang="tr-TR" smtClean="0"/>
              <a:t>14</a:t>
            </a:fld>
            <a:endParaRPr lang="tr-TR"/>
          </a:p>
        </p:txBody>
      </p:sp>
    </p:spTree>
    <p:extLst>
      <p:ext uri="{BB962C8B-B14F-4D97-AF65-F5344CB8AC3E}">
        <p14:creationId xmlns:p14="http://schemas.microsoft.com/office/powerpoint/2010/main" val="29016433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8FF1A29-D614-4F37-B756-518A66362DC3}" type="slidenum">
              <a:rPr lang="tr-TR" smtClean="0"/>
              <a:t>15</a:t>
            </a:fld>
            <a:endParaRPr lang="tr-TR"/>
          </a:p>
        </p:txBody>
      </p:sp>
    </p:spTree>
    <p:extLst>
      <p:ext uri="{BB962C8B-B14F-4D97-AF65-F5344CB8AC3E}">
        <p14:creationId xmlns:p14="http://schemas.microsoft.com/office/powerpoint/2010/main" val="4954411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8FF1A29-D614-4F37-B756-518A66362DC3}" type="slidenum">
              <a:rPr lang="tr-TR" smtClean="0"/>
              <a:t>6</a:t>
            </a:fld>
            <a:endParaRPr lang="tr-TR"/>
          </a:p>
        </p:txBody>
      </p:sp>
    </p:spTree>
    <p:extLst>
      <p:ext uri="{BB962C8B-B14F-4D97-AF65-F5344CB8AC3E}">
        <p14:creationId xmlns:p14="http://schemas.microsoft.com/office/powerpoint/2010/main" val="2426470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8FF1A29-D614-4F37-B756-518A66362DC3}" type="slidenum">
              <a:rPr lang="tr-TR" smtClean="0"/>
              <a:t>7</a:t>
            </a:fld>
            <a:endParaRPr lang="tr-TR"/>
          </a:p>
        </p:txBody>
      </p:sp>
    </p:spTree>
    <p:extLst>
      <p:ext uri="{BB962C8B-B14F-4D97-AF65-F5344CB8AC3E}">
        <p14:creationId xmlns:p14="http://schemas.microsoft.com/office/powerpoint/2010/main" val="38856759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8FF1A29-D614-4F37-B756-518A66362DC3}" type="slidenum">
              <a:rPr lang="tr-TR" smtClean="0"/>
              <a:t>8</a:t>
            </a:fld>
            <a:endParaRPr lang="tr-TR"/>
          </a:p>
        </p:txBody>
      </p:sp>
    </p:spTree>
    <p:extLst>
      <p:ext uri="{BB962C8B-B14F-4D97-AF65-F5344CB8AC3E}">
        <p14:creationId xmlns:p14="http://schemas.microsoft.com/office/powerpoint/2010/main" val="15469502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8FF1A29-D614-4F37-B756-518A66362DC3}" type="slidenum">
              <a:rPr lang="tr-TR" smtClean="0"/>
              <a:t>9</a:t>
            </a:fld>
            <a:endParaRPr lang="tr-TR"/>
          </a:p>
        </p:txBody>
      </p:sp>
    </p:spTree>
    <p:extLst>
      <p:ext uri="{BB962C8B-B14F-4D97-AF65-F5344CB8AC3E}">
        <p14:creationId xmlns:p14="http://schemas.microsoft.com/office/powerpoint/2010/main" val="22196624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8FF1A29-D614-4F37-B756-518A66362DC3}" type="slidenum">
              <a:rPr lang="tr-TR" smtClean="0"/>
              <a:t>10</a:t>
            </a:fld>
            <a:endParaRPr lang="tr-TR"/>
          </a:p>
        </p:txBody>
      </p:sp>
    </p:spTree>
    <p:extLst>
      <p:ext uri="{BB962C8B-B14F-4D97-AF65-F5344CB8AC3E}">
        <p14:creationId xmlns:p14="http://schemas.microsoft.com/office/powerpoint/2010/main" val="3667498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8FF1A29-D614-4F37-B756-518A66362DC3}" type="slidenum">
              <a:rPr lang="tr-TR" smtClean="0"/>
              <a:t>11</a:t>
            </a:fld>
            <a:endParaRPr lang="tr-TR"/>
          </a:p>
        </p:txBody>
      </p:sp>
    </p:spTree>
    <p:extLst>
      <p:ext uri="{BB962C8B-B14F-4D97-AF65-F5344CB8AC3E}">
        <p14:creationId xmlns:p14="http://schemas.microsoft.com/office/powerpoint/2010/main" val="21175811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8FF1A29-D614-4F37-B756-518A66362DC3}" type="slidenum">
              <a:rPr lang="tr-TR" smtClean="0"/>
              <a:t>12</a:t>
            </a:fld>
            <a:endParaRPr lang="tr-TR"/>
          </a:p>
        </p:txBody>
      </p:sp>
    </p:spTree>
    <p:extLst>
      <p:ext uri="{BB962C8B-B14F-4D97-AF65-F5344CB8AC3E}">
        <p14:creationId xmlns:p14="http://schemas.microsoft.com/office/powerpoint/2010/main" val="377569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b="0" baseline="0" dirty="0" smtClean="0"/>
          </a:p>
        </p:txBody>
      </p:sp>
      <p:sp>
        <p:nvSpPr>
          <p:cNvPr id="4" name="Slayt Numarası Yer Tutucusu 3"/>
          <p:cNvSpPr>
            <a:spLocks noGrp="1"/>
          </p:cNvSpPr>
          <p:nvPr>
            <p:ph type="sldNum" sz="quarter" idx="10"/>
          </p:nvPr>
        </p:nvSpPr>
        <p:spPr/>
        <p:txBody>
          <a:bodyPr/>
          <a:lstStyle/>
          <a:p>
            <a:fld id="{B8FF1A29-D614-4F37-B756-518A66362DC3}" type="slidenum">
              <a:rPr lang="tr-TR" smtClean="0"/>
              <a:t>13</a:t>
            </a:fld>
            <a:endParaRPr lang="tr-TR"/>
          </a:p>
        </p:txBody>
      </p:sp>
    </p:spTree>
    <p:extLst>
      <p:ext uri="{BB962C8B-B14F-4D97-AF65-F5344CB8AC3E}">
        <p14:creationId xmlns:p14="http://schemas.microsoft.com/office/powerpoint/2010/main" val="19948447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tr-TR" smtClean="0"/>
              <a:t>Asıl başlık stili için tıklatın</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CB03F00B-9064-457B-97D1-F10A356403BB}" type="datetimeFigureOut">
              <a:rPr lang="tr-TR" smtClean="0"/>
              <a:t>15.02.2021</a:t>
            </a:fld>
            <a:endParaRPr lang="tr-TR"/>
          </a:p>
        </p:txBody>
      </p:sp>
      <p:sp>
        <p:nvSpPr>
          <p:cNvPr id="5" name="Footer Placeholder 4"/>
          <p:cNvSpPr>
            <a:spLocks noGrp="1"/>
          </p:cNvSpPr>
          <p:nvPr>
            <p:ph type="ftr" sz="quarter" idx="11"/>
          </p:nvPr>
        </p:nvSpPr>
        <p:spPr>
          <a:xfrm>
            <a:off x="1876424" y="5410201"/>
            <a:ext cx="5124886" cy="365125"/>
          </a:xfrm>
        </p:spPr>
        <p:txBody>
          <a:bodyPr/>
          <a:lstStyle/>
          <a:p>
            <a:endParaRPr lang="tr-TR"/>
          </a:p>
        </p:txBody>
      </p:sp>
      <p:sp>
        <p:nvSpPr>
          <p:cNvPr id="6" name="Slide Number Placeholder 5"/>
          <p:cNvSpPr>
            <a:spLocks noGrp="1"/>
          </p:cNvSpPr>
          <p:nvPr>
            <p:ph type="sldNum" sz="quarter" idx="12"/>
          </p:nvPr>
        </p:nvSpPr>
        <p:spPr>
          <a:xfrm>
            <a:off x="9896911" y="5410199"/>
            <a:ext cx="771089" cy="365125"/>
          </a:xfrm>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1831397439"/>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tr-TR" smtClean="0"/>
              <a:t>Resim eklemek için simgeyi tıklatın</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4111082847"/>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1618990473"/>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tr-TR" smtClean="0"/>
              <a:t>Asıl başlık stili için tıklatın</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822310038"/>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3705405533"/>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tr-TR" smtClean="0"/>
              <a:t>Asıl başlık stili için tıklatın</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3" name="Date Placeholder 2"/>
          <p:cNvSpPr>
            <a:spLocks noGrp="1"/>
          </p:cNvSpPr>
          <p:nvPr>
            <p:ph type="dt" sz="half" idx="10"/>
          </p:nvPr>
        </p:nvSpPr>
        <p:spPr/>
        <p:txBody>
          <a:bodyPr/>
          <a:lstStyle/>
          <a:p>
            <a:fld id="{CB03F00B-9064-457B-97D1-F10A356403BB}" type="datetimeFigureOut">
              <a:rPr lang="tr-TR" smtClean="0"/>
              <a:t>15.02.2021</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3686634454"/>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tr-TR" smtClean="0"/>
              <a:t>Asıl başlık stili için tıklatın</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tr-TR" smtClean="0"/>
              <a:t>Resim eklemek için simgeyi tıklatın</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tr-TR" smtClean="0"/>
              <a:t>Resim eklemek için simgeyi tıklatın</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tr-TR" smtClean="0"/>
              <a:t>Resim eklemek için simgeyi tıklatın</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3" name="Date Placeholder 2"/>
          <p:cNvSpPr>
            <a:spLocks noGrp="1"/>
          </p:cNvSpPr>
          <p:nvPr>
            <p:ph type="dt" sz="half" idx="10"/>
          </p:nvPr>
        </p:nvSpPr>
        <p:spPr/>
        <p:txBody>
          <a:bodyPr/>
          <a:lstStyle/>
          <a:p>
            <a:fld id="{CB03F00B-9064-457B-97D1-F10A356403BB}" type="datetimeFigureOut">
              <a:rPr lang="tr-TR" smtClean="0"/>
              <a:t>15.02.2021</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2356556572"/>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CB03F00B-9064-457B-97D1-F10A356403BB}" type="datetimeFigureOut">
              <a:rPr lang="tr-TR" smtClean="0"/>
              <a:t>15.02.2021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3419208296"/>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CB03F00B-9064-457B-97D1-F10A356403BB}" type="datetimeFigureOut">
              <a:rPr lang="tr-TR" smtClean="0"/>
              <a:t>15.02.2021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1665424511"/>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CB03F00B-9064-457B-97D1-F10A356403BB}" type="datetimeFigureOut">
              <a:rPr lang="tr-TR" smtClean="0"/>
              <a:t>15.02.2021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2643222005"/>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tr-TR" smtClean="0"/>
              <a:t>Asıl başlık stili için tıklatın</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CB03F00B-9064-457B-97D1-F10A356403BB}" type="datetimeFigureOut">
              <a:rPr lang="tr-TR" smtClean="0"/>
              <a:t>15.02.2021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1946727290"/>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2390337471"/>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1141410" y="3073397"/>
            <a:ext cx="4878391" cy="2717801"/>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6172200" y="3073397"/>
            <a:ext cx="4875210" cy="2717801"/>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CB03F00B-9064-457B-97D1-F10A356403BB}" type="datetimeFigureOut">
              <a:rPr lang="tr-TR" smtClean="0"/>
              <a:t>15.02.2021</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2347818464"/>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CB03F00B-9064-457B-97D1-F10A356403BB}" type="datetimeFigureOut">
              <a:rPr lang="tr-TR" smtClean="0"/>
              <a:t>15.02.2021</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4245819616"/>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03F00B-9064-457B-97D1-F10A356403BB}" type="datetimeFigureOut">
              <a:rPr lang="tr-TR" smtClean="0"/>
              <a:t>15.02.2021</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3575043682"/>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tr-TR" smtClean="0"/>
              <a:t>Asıl başlık stili için tıklatın</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7695368"/>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B03F00B-9064-457B-97D1-F10A356403BB}" type="datetimeFigureOut">
              <a:rPr lang="tr-TR" smtClean="0"/>
              <a:t>15.02.2021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043BB86-C1F7-4AC7-9F68-3919556EDE6E}" type="slidenum">
              <a:rPr lang="tr-TR" smtClean="0"/>
              <a:t>‹#›</a:t>
            </a:fld>
            <a:endParaRPr lang="tr-TR"/>
          </a:p>
        </p:txBody>
      </p:sp>
    </p:spTree>
    <p:extLst>
      <p:ext uri="{BB962C8B-B14F-4D97-AF65-F5344CB8AC3E}">
        <p14:creationId xmlns:p14="http://schemas.microsoft.com/office/powerpoint/2010/main" val="615835767"/>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CB03F00B-9064-457B-97D1-F10A356403BB}" type="datetimeFigureOut">
              <a:rPr lang="tr-TR" smtClean="0"/>
              <a:t>15.02.2021</a:t>
            </a:fld>
            <a:endParaRPr lang="tr-TR"/>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9043BB86-C1F7-4AC7-9F68-3919556EDE6E}" type="slidenum">
              <a:rPr lang="tr-TR" smtClean="0"/>
              <a:t>‹#›</a:t>
            </a:fld>
            <a:endParaRPr lang="tr-TR"/>
          </a:p>
        </p:txBody>
      </p:sp>
    </p:spTree>
    <p:extLst>
      <p:ext uri="{BB962C8B-B14F-4D97-AF65-F5344CB8AC3E}">
        <p14:creationId xmlns:p14="http://schemas.microsoft.com/office/powerpoint/2010/main" val="3989708945"/>
      </p:ext>
    </p:extLst>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1876424" y="313839"/>
            <a:ext cx="8791575" cy="3536266"/>
          </a:xfrm>
        </p:spPr>
        <p:txBody>
          <a:bodyPr>
            <a:noAutofit/>
          </a:bodyPr>
          <a:lstStyle/>
          <a:p>
            <a:pPr algn="ctr"/>
            <a:r>
              <a:rPr lang="tr-TR" sz="4000" dirty="0" smtClean="0">
                <a:solidFill>
                  <a:schemeClr val="bg1"/>
                </a:solidFill>
                <a:latin typeface="Candara" panose="020E0502030303020204" pitchFamily="34" charset="0"/>
              </a:rPr>
              <a:t>Kamu idaresi hesaplarının </a:t>
            </a:r>
            <a:r>
              <a:rPr lang="tr-TR" sz="4000" dirty="0" err="1" smtClean="0">
                <a:solidFill>
                  <a:schemeClr val="bg1"/>
                </a:solidFill>
                <a:latin typeface="Candara" panose="020E0502030303020204" pitchFamily="34" charset="0"/>
              </a:rPr>
              <a:t>sayıştaya</a:t>
            </a:r>
            <a:r>
              <a:rPr lang="tr-TR" sz="4000" dirty="0" smtClean="0">
                <a:solidFill>
                  <a:schemeClr val="bg1"/>
                </a:solidFill>
                <a:latin typeface="Candara" panose="020E0502030303020204" pitchFamily="34" charset="0"/>
              </a:rPr>
              <a:t> verilmesi ile muhasebe birimleri ve muhasebe yetkililerinin bildirilmesi hakkında usul ve esaslar</a:t>
            </a:r>
            <a:endParaRPr lang="tr-TR" sz="4000" dirty="0">
              <a:solidFill>
                <a:schemeClr val="bg1"/>
              </a:solidFill>
              <a:latin typeface="Candara" panose="020E0502030303020204" pitchFamily="34" charset="0"/>
            </a:endParaRPr>
          </a:p>
        </p:txBody>
      </p:sp>
      <p:sp>
        <p:nvSpPr>
          <p:cNvPr id="3" name="Alt Başlık 2"/>
          <p:cNvSpPr>
            <a:spLocks noGrp="1"/>
          </p:cNvSpPr>
          <p:nvPr>
            <p:ph type="subTitle" idx="1"/>
          </p:nvPr>
        </p:nvSpPr>
        <p:spPr>
          <a:xfrm>
            <a:off x="1876424" y="4846320"/>
            <a:ext cx="8791575" cy="2011680"/>
          </a:xfrm>
        </p:spPr>
        <p:txBody>
          <a:bodyPr>
            <a:normAutofit/>
          </a:bodyPr>
          <a:lstStyle/>
          <a:p>
            <a:pPr algn="ctr"/>
            <a:r>
              <a:rPr lang="tr-TR" dirty="0" smtClean="0">
                <a:solidFill>
                  <a:schemeClr val="bg1">
                    <a:lumMod val="95000"/>
                    <a:lumOff val="5000"/>
                  </a:schemeClr>
                </a:solidFill>
              </a:rPr>
              <a:t>Osman danışan &amp;Salih dede</a:t>
            </a:r>
          </a:p>
          <a:p>
            <a:pPr algn="ctr"/>
            <a:r>
              <a:rPr lang="tr-TR" dirty="0" smtClean="0">
                <a:solidFill>
                  <a:schemeClr val="bg1">
                    <a:lumMod val="95000"/>
                    <a:lumOff val="5000"/>
                  </a:schemeClr>
                </a:solidFill>
              </a:rPr>
              <a:t>Sayıştay </a:t>
            </a:r>
            <a:r>
              <a:rPr lang="tr-TR" dirty="0" err="1" smtClean="0">
                <a:solidFill>
                  <a:schemeClr val="bg1">
                    <a:lumMod val="95000"/>
                    <a:lumOff val="5000"/>
                  </a:schemeClr>
                </a:solidFill>
              </a:rPr>
              <a:t>başdenetçileri</a:t>
            </a:r>
            <a:endParaRPr lang="tr-TR" dirty="0" smtClean="0">
              <a:solidFill>
                <a:schemeClr val="bg1">
                  <a:lumMod val="95000"/>
                  <a:lumOff val="5000"/>
                </a:schemeClr>
              </a:solidFill>
            </a:endParaRPr>
          </a:p>
          <a:p>
            <a:pPr algn="ctr"/>
            <a:r>
              <a:rPr lang="tr-TR" smtClean="0">
                <a:solidFill>
                  <a:schemeClr val="bg1">
                    <a:lumMod val="95000"/>
                    <a:lumOff val="5000"/>
                  </a:schemeClr>
                </a:solidFill>
              </a:rPr>
              <a:t>15 ŞUBAT </a:t>
            </a:r>
            <a:r>
              <a:rPr lang="tr-TR" dirty="0" smtClean="0">
                <a:solidFill>
                  <a:schemeClr val="bg1">
                    <a:lumMod val="95000"/>
                    <a:lumOff val="5000"/>
                  </a:schemeClr>
                </a:solidFill>
              </a:rPr>
              <a:t>2021</a:t>
            </a:r>
            <a:endParaRPr lang="tr-TR" dirty="0">
              <a:solidFill>
                <a:schemeClr val="bg1">
                  <a:lumMod val="95000"/>
                  <a:lumOff val="5000"/>
                </a:schemeClr>
              </a:solidFill>
            </a:endParaRPr>
          </a:p>
        </p:txBody>
      </p:sp>
    </p:spTree>
    <p:extLst>
      <p:ext uri="{BB962C8B-B14F-4D97-AF65-F5344CB8AC3E}">
        <p14:creationId xmlns:p14="http://schemas.microsoft.com/office/powerpoint/2010/main" val="2428122213"/>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41412" y="73234"/>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41412" y="1645920"/>
            <a:ext cx="9905999" cy="4145281"/>
          </a:xfrm>
        </p:spPr>
        <p:txBody>
          <a:bodyPr>
            <a:normAutofit/>
          </a:bodyPr>
          <a:lstStyle/>
          <a:p>
            <a:r>
              <a:rPr lang="tr-TR" dirty="0">
                <a:solidFill>
                  <a:schemeClr val="bg1"/>
                </a:solidFill>
              </a:rPr>
              <a:t>Gönderilmesi gereken veriler Usul ve </a:t>
            </a:r>
            <a:r>
              <a:rPr lang="tr-TR" dirty="0" err="1">
                <a:solidFill>
                  <a:schemeClr val="bg1"/>
                </a:solidFill>
              </a:rPr>
              <a:t>Esaslar’ın</a:t>
            </a:r>
            <a:r>
              <a:rPr lang="tr-TR" dirty="0">
                <a:solidFill>
                  <a:schemeClr val="bg1"/>
                </a:solidFill>
              </a:rPr>
              <a:t> 5’inci maddesinde </a:t>
            </a:r>
            <a:r>
              <a:rPr lang="tr-TR" b="1" dirty="0">
                <a:solidFill>
                  <a:schemeClr val="bg1"/>
                </a:solidFill>
              </a:rPr>
              <a:t>hesap dönemi başında, aylık ve hesap dönemi sonunda</a:t>
            </a:r>
            <a:r>
              <a:rPr lang="tr-TR" dirty="0">
                <a:solidFill>
                  <a:schemeClr val="bg1"/>
                </a:solidFill>
              </a:rPr>
              <a:t> olmak üzere 3 grupta toplanmıştır. Bu gruplardan gönderilmesi gereken veriler arasında eksiltmeler olmuştur. </a:t>
            </a:r>
            <a:r>
              <a:rPr lang="tr-TR" b="1" dirty="0">
                <a:solidFill>
                  <a:schemeClr val="bg1"/>
                </a:solidFill>
              </a:rPr>
              <a:t>Bunlar içinde aylık olarak gönderilmesi gereken verilerden </a:t>
            </a:r>
            <a:r>
              <a:rPr lang="tr-TR" b="1" u="sng" dirty="0" smtClean="0">
                <a:solidFill>
                  <a:schemeClr val="bg1"/>
                </a:solidFill>
              </a:rPr>
              <a:t>aylık</a:t>
            </a:r>
            <a:r>
              <a:rPr lang="tr-TR" b="1" dirty="0" smtClean="0">
                <a:solidFill>
                  <a:schemeClr val="bg1"/>
                </a:solidFill>
              </a:rPr>
              <a:t> mizan </a:t>
            </a:r>
            <a:r>
              <a:rPr lang="tr-TR" b="1" dirty="0">
                <a:solidFill>
                  <a:schemeClr val="bg1"/>
                </a:solidFill>
              </a:rPr>
              <a:t>çıkarılmıştır. Şu an aylık olarak gönderilmesi gereken veri Birleştirilmiş Veriler Defteri’dir</a:t>
            </a:r>
            <a:r>
              <a:rPr lang="tr-TR" dirty="0">
                <a:solidFill>
                  <a:schemeClr val="bg1"/>
                </a:solidFill>
              </a:rPr>
              <a:t> (m.5/2</a:t>
            </a:r>
            <a:r>
              <a:rPr lang="tr-TR" dirty="0" smtClean="0">
                <a:solidFill>
                  <a:schemeClr val="bg1"/>
                </a:solidFill>
              </a:rPr>
              <a:t>). Ancak özel idareler ve </a:t>
            </a:r>
            <a:r>
              <a:rPr lang="tr-TR" dirty="0" err="1" smtClean="0">
                <a:solidFill>
                  <a:schemeClr val="bg1"/>
                </a:solidFill>
              </a:rPr>
              <a:t>YİKOB’lar</a:t>
            </a:r>
            <a:r>
              <a:rPr lang="tr-TR" dirty="0" smtClean="0">
                <a:solidFill>
                  <a:schemeClr val="bg1"/>
                </a:solidFill>
              </a:rPr>
              <a:t> için aylık veri gönderim sorumluluğu İçişleri </a:t>
            </a:r>
            <a:r>
              <a:rPr lang="tr-TR" dirty="0" smtClean="0">
                <a:solidFill>
                  <a:schemeClr val="bg1"/>
                </a:solidFill>
              </a:rPr>
              <a:t>Bakanlığı </a:t>
            </a:r>
            <a:r>
              <a:rPr lang="tr-TR" dirty="0" smtClean="0">
                <a:solidFill>
                  <a:schemeClr val="bg1"/>
                </a:solidFill>
              </a:rPr>
              <a:t>tarafından yerine getirildiği unutulmamalıdır.</a:t>
            </a:r>
            <a:endParaRPr lang="tr-TR" dirty="0">
              <a:solidFill>
                <a:schemeClr val="bg1"/>
              </a:solidFill>
            </a:endParaRPr>
          </a:p>
          <a:p>
            <a:endParaRPr lang="tr-TR" dirty="0" smtClean="0"/>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1738212930"/>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25303"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41412" y="1645920"/>
            <a:ext cx="9905999" cy="4145281"/>
          </a:xfrm>
        </p:spPr>
        <p:txBody>
          <a:bodyPr>
            <a:normAutofit/>
          </a:bodyPr>
          <a:lstStyle/>
          <a:p>
            <a:r>
              <a:rPr lang="tr-TR" dirty="0">
                <a:solidFill>
                  <a:schemeClr val="bg1"/>
                </a:solidFill>
              </a:rPr>
              <a:t>Eski Usul ve </a:t>
            </a:r>
            <a:r>
              <a:rPr lang="tr-TR" dirty="0" err="1">
                <a:solidFill>
                  <a:schemeClr val="bg1"/>
                </a:solidFill>
              </a:rPr>
              <a:t>Esaslar’da</a:t>
            </a:r>
            <a:r>
              <a:rPr lang="tr-TR" dirty="0">
                <a:solidFill>
                  <a:schemeClr val="bg1"/>
                </a:solidFill>
              </a:rPr>
              <a:t> (m.5/3) yalnızca mali tabloların alınması öngörülmekteyken </a:t>
            </a:r>
          </a:p>
          <a:p>
            <a:r>
              <a:rPr lang="tr-TR" dirty="0" smtClean="0">
                <a:solidFill>
                  <a:schemeClr val="bg1"/>
                </a:solidFill>
              </a:rPr>
              <a:t>Mali </a:t>
            </a:r>
            <a:r>
              <a:rPr lang="tr-TR" dirty="0">
                <a:solidFill>
                  <a:schemeClr val="bg1"/>
                </a:solidFill>
              </a:rPr>
              <a:t>tablolarla </a:t>
            </a:r>
            <a:r>
              <a:rPr lang="tr-TR" dirty="0" smtClean="0">
                <a:solidFill>
                  <a:schemeClr val="bg1"/>
                </a:solidFill>
              </a:rPr>
              <a:t>birlikte eğer var ise </a:t>
            </a:r>
            <a:r>
              <a:rPr lang="tr-TR" dirty="0">
                <a:solidFill>
                  <a:schemeClr val="bg1"/>
                </a:solidFill>
              </a:rPr>
              <a:t>mali tablo dipnot ve açıklamaları da alınmaya başlanacaktır. </a:t>
            </a:r>
            <a:endParaRPr lang="tr-TR" dirty="0" smtClean="0">
              <a:solidFill>
                <a:schemeClr val="bg1"/>
              </a:solidFill>
            </a:endParaRPr>
          </a:p>
          <a:p>
            <a:r>
              <a:rPr lang="tr-TR" dirty="0" smtClean="0">
                <a:solidFill>
                  <a:schemeClr val="bg1"/>
                </a:solidFill>
              </a:rPr>
              <a:t>Yeni Usul </a:t>
            </a:r>
            <a:r>
              <a:rPr lang="tr-TR" dirty="0">
                <a:solidFill>
                  <a:schemeClr val="bg1"/>
                </a:solidFill>
              </a:rPr>
              <a:t>ve </a:t>
            </a:r>
            <a:r>
              <a:rPr lang="tr-TR" dirty="0" err="1">
                <a:solidFill>
                  <a:schemeClr val="bg1"/>
                </a:solidFill>
              </a:rPr>
              <a:t>Esaslar’da</a:t>
            </a:r>
            <a:r>
              <a:rPr lang="tr-TR" dirty="0">
                <a:solidFill>
                  <a:schemeClr val="bg1"/>
                </a:solidFill>
              </a:rPr>
              <a:t> mali tablolarla birlikte bu tabloların dipnot ve açıklamalarının (m.5/6) da bu tabloların gönderilmesi gereken süre (m.6/4) içinde serbest dosya biçiminde </a:t>
            </a:r>
            <a:r>
              <a:rPr lang="tr-TR" dirty="0" smtClean="0">
                <a:solidFill>
                  <a:schemeClr val="bg1"/>
                </a:solidFill>
              </a:rPr>
              <a:t>PDF formatında alınması </a:t>
            </a:r>
            <a:r>
              <a:rPr lang="tr-TR" dirty="0">
                <a:solidFill>
                  <a:schemeClr val="bg1"/>
                </a:solidFill>
              </a:rPr>
              <a:t>kararlaştırıldı.</a:t>
            </a:r>
            <a:endParaRPr lang="tr-TR" dirty="0" smtClean="0">
              <a:solidFill>
                <a:schemeClr val="bg1"/>
              </a:solidFill>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4165432108"/>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41412"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41412" y="966412"/>
            <a:ext cx="9606101" cy="5212080"/>
          </a:xfrm>
        </p:spPr>
        <p:txBody>
          <a:bodyPr>
            <a:normAutofit/>
          </a:bodyPr>
          <a:lstStyle/>
          <a:p>
            <a:r>
              <a:rPr lang="tr-TR" dirty="0" smtClean="0">
                <a:solidFill>
                  <a:prstClr val="black"/>
                </a:solidFill>
              </a:rPr>
              <a:t>Eski tarihli </a:t>
            </a:r>
            <a:r>
              <a:rPr lang="tr-TR" dirty="0">
                <a:solidFill>
                  <a:prstClr val="black"/>
                </a:solidFill>
              </a:rPr>
              <a:t>Usul ve </a:t>
            </a:r>
            <a:r>
              <a:rPr lang="tr-TR" dirty="0" err="1">
                <a:solidFill>
                  <a:prstClr val="black"/>
                </a:solidFill>
              </a:rPr>
              <a:t>Esaslar’da</a:t>
            </a:r>
            <a:r>
              <a:rPr lang="tr-TR" dirty="0" smtClean="0">
                <a:solidFill>
                  <a:schemeClr val="bg1"/>
                </a:solidFill>
              </a:rPr>
              <a:t> 12 aylık BVD ocak ayı sonuna kadar gönderilmesi gerekirken,</a:t>
            </a:r>
          </a:p>
          <a:p>
            <a:r>
              <a:rPr lang="tr-TR" dirty="0" smtClean="0">
                <a:solidFill>
                  <a:schemeClr val="bg1"/>
                </a:solidFill>
              </a:rPr>
              <a:t>Birleştirilmiş </a:t>
            </a:r>
            <a:r>
              <a:rPr lang="tr-TR" dirty="0">
                <a:solidFill>
                  <a:schemeClr val="bg1"/>
                </a:solidFill>
              </a:rPr>
              <a:t>veriler defterinde, dönem sonunda Başkanlığa verilmesinden sonra herhangi bir kayıt yapıldığı takdirde, birleştirilmiş veriler defteri en geç dördüncü fıkrada mali tablolar için belirlenen son tarihlere kadar mali tablolarla birlikte yeniden gönderilir.(m.6/5</a:t>
            </a:r>
            <a:r>
              <a:rPr lang="tr-TR" dirty="0" smtClean="0">
                <a:solidFill>
                  <a:schemeClr val="bg1"/>
                </a:solidFill>
              </a:rPr>
              <a:t>). denilerek Şubat ayına kadar </a:t>
            </a:r>
            <a:r>
              <a:rPr lang="tr-TR" dirty="0" err="1" smtClean="0">
                <a:solidFill>
                  <a:schemeClr val="bg1"/>
                </a:solidFill>
              </a:rPr>
              <a:t>BVD’nin</a:t>
            </a:r>
            <a:r>
              <a:rPr lang="tr-TR" dirty="0" smtClean="0">
                <a:solidFill>
                  <a:schemeClr val="bg1"/>
                </a:solidFill>
              </a:rPr>
              <a:t> son halini yükleme imkanı getirilmiştir.</a:t>
            </a:r>
            <a:endParaRPr lang="tr-TR" dirty="0">
              <a:solidFill>
                <a:schemeClr val="bg1"/>
              </a:solidFill>
            </a:endParaRPr>
          </a:p>
          <a:p>
            <a:endParaRPr lang="tr-TR" dirty="0" smtClean="0">
              <a:solidFill>
                <a:schemeClr val="bg1"/>
              </a:solidFill>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27127"/>
            <a:ext cx="1715750" cy="1715750"/>
          </a:xfrm>
          <a:prstGeom prst="rect">
            <a:avLst/>
          </a:prstGeom>
        </p:spPr>
      </p:pic>
    </p:spTree>
    <p:extLst>
      <p:ext uri="{BB962C8B-B14F-4D97-AF65-F5344CB8AC3E}">
        <p14:creationId xmlns:p14="http://schemas.microsoft.com/office/powerpoint/2010/main" val="284115089"/>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33023" y="1016746"/>
            <a:ext cx="9905999" cy="5841254"/>
          </a:xfrm>
        </p:spPr>
        <p:txBody>
          <a:bodyPr>
            <a:normAutofit/>
          </a:bodyPr>
          <a:lstStyle/>
          <a:p>
            <a:endParaRPr lang="tr-TR" dirty="0" smtClean="0">
              <a:solidFill>
                <a:schemeClr val="bg1"/>
              </a:solidFill>
            </a:endParaRPr>
          </a:p>
          <a:p>
            <a:r>
              <a:rPr lang="tr-TR" dirty="0" smtClean="0">
                <a:solidFill>
                  <a:schemeClr val="bg1"/>
                </a:solidFill>
              </a:rPr>
              <a:t>Her </a:t>
            </a:r>
            <a:r>
              <a:rPr lang="tr-TR" dirty="0">
                <a:solidFill>
                  <a:schemeClr val="bg1"/>
                </a:solidFill>
              </a:rPr>
              <a:t>bir kamu idaresinin </a:t>
            </a:r>
            <a:r>
              <a:rPr lang="tr-TR" dirty="0" smtClean="0">
                <a:solidFill>
                  <a:schemeClr val="bg1"/>
                </a:solidFill>
              </a:rPr>
              <a:t>yapısı </a:t>
            </a:r>
            <a:r>
              <a:rPr lang="tr-TR" dirty="0">
                <a:solidFill>
                  <a:schemeClr val="bg1"/>
                </a:solidFill>
              </a:rPr>
              <a:t>diğerlerinden farklılık göstermektedir. Bu çerçevede Usul ve </a:t>
            </a:r>
            <a:r>
              <a:rPr lang="tr-TR" dirty="0" err="1">
                <a:solidFill>
                  <a:schemeClr val="bg1"/>
                </a:solidFill>
              </a:rPr>
              <a:t>Esaslar’ın</a:t>
            </a:r>
            <a:r>
              <a:rPr lang="tr-TR" dirty="0">
                <a:solidFill>
                  <a:schemeClr val="bg1"/>
                </a:solidFill>
              </a:rPr>
              <a:t> 5 adet eki bulunmaktadır. Bu 5 adet </a:t>
            </a:r>
            <a:r>
              <a:rPr lang="tr-TR" dirty="0" smtClean="0">
                <a:solidFill>
                  <a:schemeClr val="bg1"/>
                </a:solidFill>
              </a:rPr>
              <a:t>ek, </a:t>
            </a:r>
            <a:r>
              <a:rPr lang="tr-TR" dirty="0">
                <a:solidFill>
                  <a:schemeClr val="bg1"/>
                </a:solidFill>
              </a:rPr>
              <a:t>Sayıştay denetimine tabi tüm kamu idarelerinden alınacak verilerin 5 farklı yapıya göre tasarlanmış versiyonlarını içermektedir. Nitekim Usul ve </a:t>
            </a:r>
            <a:r>
              <a:rPr lang="tr-TR" dirty="0" err="1">
                <a:solidFill>
                  <a:schemeClr val="bg1"/>
                </a:solidFill>
              </a:rPr>
              <a:t>Esaslar’ın</a:t>
            </a:r>
            <a:r>
              <a:rPr lang="tr-TR" dirty="0">
                <a:solidFill>
                  <a:schemeClr val="bg1"/>
                </a:solidFill>
              </a:rPr>
              <a:t> 7’nci maddesinin üçüncü fıkrası </a:t>
            </a:r>
            <a:r>
              <a:rPr lang="tr-TR" dirty="0" smtClean="0">
                <a:solidFill>
                  <a:schemeClr val="bg1"/>
                </a:solidFill>
              </a:rPr>
              <a:t>defter</a:t>
            </a:r>
            <a:r>
              <a:rPr lang="tr-TR" dirty="0">
                <a:solidFill>
                  <a:schemeClr val="bg1"/>
                </a:solidFill>
              </a:rPr>
              <a:t>, tablo, bilgi ve belgelerin idareler itibarıyla </a:t>
            </a:r>
            <a:r>
              <a:rPr lang="tr-TR" dirty="0" smtClean="0">
                <a:solidFill>
                  <a:schemeClr val="bg1"/>
                </a:solidFill>
              </a:rPr>
              <a:t>farklılaştırılabileceğini </a:t>
            </a:r>
            <a:r>
              <a:rPr lang="tr-TR" dirty="0">
                <a:solidFill>
                  <a:schemeClr val="bg1"/>
                </a:solidFill>
              </a:rPr>
              <a:t>ifade etmektedir. </a:t>
            </a:r>
            <a:endParaRPr lang="tr-TR" dirty="0" smtClean="0">
              <a:solidFill>
                <a:schemeClr val="bg1"/>
              </a:solidFill>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604058758"/>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33023" y="1016746"/>
            <a:ext cx="9905999" cy="5841254"/>
          </a:xfrm>
        </p:spPr>
        <p:txBody>
          <a:bodyPr>
            <a:normAutofit/>
          </a:bodyPr>
          <a:lstStyle/>
          <a:p>
            <a:r>
              <a:rPr lang="tr-TR" dirty="0">
                <a:solidFill>
                  <a:schemeClr val="bg1"/>
                </a:solidFill>
              </a:rPr>
              <a:t>Usul ve </a:t>
            </a:r>
            <a:r>
              <a:rPr lang="tr-TR" dirty="0" err="1">
                <a:solidFill>
                  <a:schemeClr val="bg1"/>
                </a:solidFill>
              </a:rPr>
              <a:t>Esaslar’ın</a:t>
            </a:r>
            <a:r>
              <a:rPr lang="tr-TR" dirty="0">
                <a:solidFill>
                  <a:schemeClr val="bg1"/>
                </a:solidFill>
              </a:rPr>
              <a:t> 7’nci maddesinin üçüncü fıkrası kamu idarelerinin gönderecekleri verilerin </a:t>
            </a:r>
            <a:r>
              <a:rPr lang="tr-TR" b="1" dirty="0">
                <a:solidFill>
                  <a:schemeClr val="bg1"/>
                </a:solidFill>
              </a:rPr>
              <a:t>elektronik imzalı</a:t>
            </a:r>
            <a:r>
              <a:rPr lang="tr-TR" dirty="0">
                <a:solidFill>
                  <a:schemeClr val="bg1"/>
                </a:solidFill>
              </a:rPr>
              <a:t> olarak Sayıştay sistemlerine yüklenmesini emretmektedir. </a:t>
            </a:r>
            <a:r>
              <a:rPr lang="tr-TR" dirty="0" smtClean="0">
                <a:solidFill>
                  <a:schemeClr val="bg1"/>
                </a:solidFill>
              </a:rPr>
              <a:t>Bu alt yapının tamamlanmasına kadar geçecek süre için konuyla </a:t>
            </a:r>
            <a:r>
              <a:rPr lang="tr-TR" dirty="0">
                <a:solidFill>
                  <a:schemeClr val="bg1"/>
                </a:solidFill>
              </a:rPr>
              <a:t>ilgili bir geçici madde </a:t>
            </a:r>
            <a:r>
              <a:rPr lang="tr-TR" dirty="0" smtClean="0">
                <a:solidFill>
                  <a:schemeClr val="bg1"/>
                </a:solidFill>
              </a:rPr>
              <a:t>eklenmiştir.</a:t>
            </a:r>
          </a:p>
          <a:p>
            <a:r>
              <a:rPr lang="tr-TR" dirty="0" smtClean="0">
                <a:solidFill>
                  <a:schemeClr val="bg1"/>
                </a:solidFill>
              </a:rPr>
              <a:t>Bu </a:t>
            </a:r>
            <a:r>
              <a:rPr lang="tr-TR" dirty="0">
                <a:solidFill>
                  <a:schemeClr val="bg1"/>
                </a:solidFill>
              </a:rPr>
              <a:t>doğrultuda söz konusu alt yapı kullanılıncaya kadar “</a:t>
            </a:r>
            <a:r>
              <a:rPr lang="tr-TR" b="1" dirty="0">
                <a:solidFill>
                  <a:schemeClr val="bg1"/>
                </a:solidFill>
              </a:rPr>
              <a:t>yevmiye defterinin kapanış kayıtlarını içeren son sayfası veya sayfaları ile mali tablo, belge ve bilgileri imzalı ve mühürlü olarak ayrıca</a:t>
            </a:r>
            <a:r>
              <a:rPr lang="tr-TR" dirty="0">
                <a:solidFill>
                  <a:schemeClr val="bg1"/>
                </a:solidFill>
              </a:rPr>
              <a:t>” (geçici m.1) göndereceklerdir. Bu demek oluyor ki sene sonu geldiğinde </a:t>
            </a:r>
            <a:r>
              <a:rPr lang="tr-TR" dirty="0" err="1">
                <a:solidFill>
                  <a:schemeClr val="bg1"/>
                </a:solidFill>
              </a:rPr>
              <a:t>BVD’nin</a:t>
            </a:r>
            <a:r>
              <a:rPr lang="tr-TR" dirty="0">
                <a:solidFill>
                  <a:schemeClr val="bg1"/>
                </a:solidFill>
              </a:rPr>
              <a:t> kapanış kayıtlarının bulunduğu sayfalar ile mali tablolar, mizanlar, envanter defterleri basılı bir şekilde imzalı ve mühürlü olarak Sayıştay </a:t>
            </a:r>
            <a:r>
              <a:rPr lang="tr-TR" dirty="0" smtClean="0">
                <a:solidFill>
                  <a:schemeClr val="bg1"/>
                </a:solidFill>
              </a:rPr>
              <a:t>Başkanlığı’na ayrıca </a:t>
            </a:r>
            <a:r>
              <a:rPr lang="tr-TR" dirty="0">
                <a:solidFill>
                  <a:schemeClr val="bg1"/>
                </a:solidFill>
              </a:rPr>
              <a:t>gönderilecektir.</a:t>
            </a:r>
            <a:endParaRPr lang="tr-TR" dirty="0" smtClean="0">
              <a:solidFill>
                <a:schemeClr val="bg1"/>
              </a:solidFill>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3469904830"/>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33023" y="1016746"/>
            <a:ext cx="9905999" cy="5841254"/>
          </a:xfrm>
        </p:spPr>
        <p:txBody>
          <a:bodyPr>
            <a:normAutofit/>
          </a:bodyPr>
          <a:lstStyle/>
          <a:p>
            <a:pPr lvl="0"/>
            <a:endParaRPr lang="tr-TR" dirty="0" smtClean="0">
              <a:solidFill>
                <a:schemeClr val="bg1"/>
              </a:solidFill>
            </a:endParaRPr>
          </a:p>
          <a:p>
            <a:pPr lvl="0"/>
            <a:endParaRPr lang="tr-TR" dirty="0">
              <a:solidFill>
                <a:schemeClr val="bg1"/>
              </a:solidFill>
            </a:endParaRPr>
          </a:p>
          <a:p>
            <a:pPr lvl="0"/>
            <a:r>
              <a:rPr lang="tr-TR" dirty="0" smtClean="0">
                <a:solidFill>
                  <a:schemeClr val="bg1"/>
                </a:solidFill>
              </a:rPr>
              <a:t>Usul </a:t>
            </a:r>
            <a:r>
              <a:rPr lang="tr-TR" dirty="0">
                <a:solidFill>
                  <a:schemeClr val="bg1"/>
                </a:solidFill>
              </a:rPr>
              <a:t>ve </a:t>
            </a:r>
            <a:r>
              <a:rPr lang="tr-TR" dirty="0" err="1">
                <a:solidFill>
                  <a:schemeClr val="bg1"/>
                </a:solidFill>
              </a:rPr>
              <a:t>Esaslar’ın</a:t>
            </a:r>
            <a:r>
              <a:rPr lang="tr-TR" dirty="0">
                <a:solidFill>
                  <a:schemeClr val="bg1"/>
                </a:solidFill>
              </a:rPr>
              <a:t> eklerinde belirlenmiş olan </a:t>
            </a:r>
            <a:r>
              <a:rPr lang="tr-TR" b="1" dirty="0">
                <a:solidFill>
                  <a:schemeClr val="bg1"/>
                </a:solidFill>
              </a:rPr>
              <a:t>verileri gönderme sorumluluğu üst yöneticiler ve muhasebe yetkililerindedir</a:t>
            </a:r>
            <a:r>
              <a:rPr lang="tr-TR" dirty="0">
                <a:solidFill>
                  <a:schemeClr val="bg1"/>
                </a:solidFill>
              </a:rPr>
              <a:t> (m.7/2). Bu durumda verilerin süresinde gönderilmemesi veya yanlış içeriklerle </a:t>
            </a:r>
            <a:r>
              <a:rPr lang="tr-TR" dirty="0" err="1" smtClean="0">
                <a:solidFill>
                  <a:schemeClr val="bg1"/>
                </a:solidFill>
              </a:rPr>
              <a:t>v.b</a:t>
            </a:r>
            <a:r>
              <a:rPr lang="tr-TR" dirty="0" smtClean="0">
                <a:solidFill>
                  <a:schemeClr val="bg1"/>
                </a:solidFill>
              </a:rPr>
              <a:t>. </a:t>
            </a:r>
            <a:r>
              <a:rPr lang="tr-TR" dirty="0">
                <a:solidFill>
                  <a:schemeClr val="bg1"/>
                </a:solidFill>
              </a:rPr>
              <a:t>gönderimi durumlarında Sayıştay’a karşı sorumluluk bu kişiler de olacaktır</a:t>
            </a:r>
            <a:r>
              <a:rPr lang="tr-TR" dirty="0" smtClean="0">
                <a:solidFill>
                  <a:schemeClr val="bg1"/>
                </a:solidFill>
              </a:rPr>
              <a:t>.</a:t>
            </a:r>
            <a:endParaRPr lang="tr-TR" dirty="0">
              <a:solidFill>
                <a:srgbClr val="FF0000"/>
              </a:solidFill>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2215486668"/>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149801" y="2501156"/>
            <a:ext cx="9905999" cy="1080943"/>
          </a:xfrm>
        </p:spPr>
        <p:txBody>
          <a:bodyPr>
            <a:normAutofit/>
          </a:bodyPr>
          <a:lstStyle/>
          <a:p>
            <a:pPr marL="0" indent="0" algn="ctr">
              <a:buNone/>
            </a:pPr>
            <a:r>
              <a:rPr lang="tr-TR" sz="4400" b="1" i="1" dirty="0" smtClean="0">
                <a:solidFill>
                  <a:schemeClr val="bg1"/>
                </a:solidFill>
              </a:rPr>
              <a:t>TEŞEKKÜRLER…</a:t>
            </a:r>
            <a:endParaRPr lang="tr-TR" sz="4400" b="1" i="1" dirty="0">
              <a:solidFill>
                <a:schemeClr val="bg1"/>
              </a:solidFill>
            </a:endParaRPr>
          </a:p>
        </p:txBody>
      </p:sp>
    </p:spTree>
    <p:extLst>
      <p:ext uri="{BB962C8B-B14F-4D97-AF65-F5344CB8AC3E}">
        <p14:creationId xmlns:p14="http://schemas.microsoft.com/office/powerpoint/2010/main" val="3562466329"/>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41413"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41412" y="1645920"/>
            <a:ext cx="9905999" cy="4145281"/>
          </a:xfrm>
        </p:spPr>
        <p:txBody>
          <a:bodyPr>
            <a:normAutofit/>
          </a:bodyPr>
          <a:lstStyle/>
          <a:p>
            <a:r>
              <a:rPr lang="tr-TR" dirty="0" smtClean="0">
                <a:solidFill>
                  <a:schemeClr val="bg1">
                    <a:lumMod val="95000"/>
                    <a:lumOff val="5000"/>
                  </a:schemeClr>
                </a:solidFill>
              </a:rPr>
              <a:t>6085 </a:t>
            </a:r>
            <a:r>
              <a:rPr lang="tr-TR" dirty="0">
                <a:solidFill>
                  <a:schemeClr val="bg1">
                    <a:lumMod val="95000"/>
                    <a:lumOff val="5000"/>
                  </a:schemeClr>
                </a:solidFill>
              </a:rPr>
              <a:t>sayılı Sayıştay Kanunu’nda kamu idaresi; Kamu veya özel hukuk hükümlerine tabi olup olmadığına bakılmaksızın Sayıştay denetimine tabi tüm idare, kuruluş, müessese, birlik, işletme, bağlı ortaklık ve şirketleri ifade etmektedir (m.2/1.ı).</a:t>
            </a:r>
          </a:p>
          <a:p>
            <a:r>
              <a:rPr lang="tr-TR" dirty="0">
                <a:solidFill>
                  <a:schemeClr val="bg1">
                    <a:lumMod val="95000"/>
                    <a:lumOff val="5000"/>
                  </a:schemeClr>
                </a:solidFill>
              </a:rPr>
              <a:t>Usul ve Esasların 4’üncü maddesinin birinci fıkrasının f bendinde aynı tanımın yer aldığını görmekteyiz.</a:t>
            </a:r>
          </a:p>
          <a:p>
            <a:endParaRPr lang="tr-TR" dirty="0"/>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3360726149"/>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41413"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41412" y="1645920"/>
            <a:ext cx="9905999" cy="4145281"/>
          </a:xfrm>
        </p:spPr>
        <p:txBody>
          <a:bodyPr>
            <a:normAutofit/>
          </a:bodyPr>
          <a:lstStyle/>
          <a:p>
            <a:endParaRPr lang="tr-TR" dirty="0" smtClean="0"/>
          </a:p>
          <a:p>
            <a:r>
              <a:rPr lang="tr-TR" dirty="0" smtClean="0">
                <a:solidFill>
                  <a:schemeClr val="bg1">
                    <a:lumMod val="95000"/>
                    <a:lumOff val="5000"/>
                  </a:schemeClr>
                </a:solidFill>
              </a:rPr>
              <a:t>Muhasebe </a:t>
            </a:r>
            <a:r>
              <a:rPr lang="tr-TR" dirty="0">
                <a:solidFill>
                  <a:schemeClr val="bg1">
                    <a:lumMod val="95000"/>
                    <a:lumOff val="5000"/>
                  </a:schemeClr>
                </a:solidFill>
              </a:rPr>
              <a:t>birimi: Kamu idarelerinde gelirlerin ve alacakların tahsili, gider ve borçların hak sahiplerine ödenmesi, para ve parayla ifade edilebilen değerler ile emanetlerin alınması, saklanması, ilgililere verilmesi, gönderilmesi ve diğer tüm mali işlemler ile muhasebe kayıtlarının yapılması ve raporlanmasına ilişkin işlemleri gerçekleştirmekle görevli birimini ifade eder (m.4/1.g).</a:t>
            </a:r>
          </a:p>
          <a:p>
            <a:endParaRPr lang="tr-TR" dirty="0" smtClean="0">
              <a:solidFill>
                <a:schemeClr val="bg1"/>
              </a:solidFill>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2744280424"/>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41413"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41412" y="1645920"/>
            <a:ext cx="9905999" cy="4145281"/>
          </a:xfrm>
        </p:spPr>
        <p:txBody>
          <a:bodyPr>
            <a:normAutofit/>
          </a:bodyPr>
          <a:lstStyle/>
          <a:p>
            <a:r>
              <a:rPr lang="tr-TR" dirty="0">
                <a:solidFill>
                  <a:schemeClr val="bg1">
                    <a:lumMod val="95000"/>
                    <a:lumOff val="5000"/>
                  </a:schemeClr>
                </a:solidFill>
              </a:rPr>
              <a:t>Muhasebe yetkilisi: 10/12/2003 tarihli ve 5018 sayılı Kamu Mali Yönetimi ve Kontrol Kanununa tabi kamu idareleri için, </a:t>
            </a:r>
            <a:r>
              <a:rPr lang="tr-TR" b="1" dirty="0">
                <a:solidFill>
                  <a:schemeClr val="bg1">
                    <a:lumMod val="95000"/>
                    <a:lumOff val="5000"/>
                  </a:schemeClr>
                </a:solidFill>
              </a:rPr>
              <a:t>5018 sayılı Kanun ve ikincil mevzuatında belirlenen görevliyi</a:t>
            </a:r>
            <a:r>
              <a:rPr lang="tr-TR" dirty="0">
                <a:solidFill>
                  <a:schemeClr val="bg1">
                    <a:lumMod val="95000"/>
                    <a:lumOff val="5000"/>
                  </a:schemeClr>
                </a:solidFill>
              </a:rPr>
              <a:t>, diğer kamu idarelerinde ise muhasebe birimi amirliği yetki ve sorumluluğuna sahip bulunan görevliyi ifade eder (m.4/1.ğ).</a:t>
            </a:r>
          </a:p>
          <a:p>
            <a:endParaRPr lang="tr-TR" dirty="0" smtClean="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508297609"/>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41413"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41412" y="1645920"/>
            <a:ext cx="9905999" cy="4145281"/>
          </a:xfrm>
        </p:spPr>
        <p:txBody>
          <a:bodyPr>
            <a:normAutofit/>
          </a:bodyPr>
          <a:lstStyle/>
          <a:p>
            <a:r>
              <a:rPr lang="tr-TR" dirty="0">
                <a:solidFill>
                  <a:schemeClr val="bg1">
                    <a:lumMod val="95000"/>
                    <a:lumOff val="5000"/>
                  </a:schemeClr>
                </a:solidFill>
              </a:rPr>
              <a:t>Birden fazla muhasebe biriminde muhasebeleştirilen kamu idarelerine ait hesaplar </a:t>
            </a:r>
            <a:r>
              <a:rPr lang="tr-TR" b="1" dirty="0">
                <a:solidFill>
                  <a:schemeClr val="bg1">
                    <a:lumMod val="95000"/>
                    <a:lumOff val="5000"/>
                  </a:schemeClr>
                </a:solidFill>
              </a:rPr>
              <a:t>birleştirilerek verilir </a:t>
            </a:r>
            <a:r>
              <a:rPr lang="tr-TR" dirty="0">
                <a:solidFill>
                  <a:schemeClr val="bg1">
                    <a:lumMod val="95000"/>
                    <a:lumOff val="5000"/>
                  </a:schemeClr>
                </a:solidFill>
              </a:rPr>
              <a:t>(m.7/1). Bu çerçevede oluşturulacak defterlerde bulunan muhasebe birimi ve muhasebe yetkilisi sütunlarında birden fazla değer bildirimi yapılacaktır. Örneğin tek muhasebe birimi bulunan bir kamu idaresinin muhasebe birimi bilgi formu tek satırdan oluşması gerekirken birden fazla muhasebe biriminden oluşan kamu idarelerinde muhasebe birimi bilgi formu muhasebe birimi kadar satır sayısına sahip olmalıdır.</a:t>
            </a:r>
          </a:p>
          <a:p>
            <a:endParaRPr lang="tr-TR" dirty="0" smtClean="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49252727"/>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41413"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41412" y="1645920"/>
            <a:ext cx="9905999" cy="4145281"/>
          </a:xfrm>
        </p:spPr>
        <p:txBody>
          <a:bodyPr>
            <a:normAutofit/>
          </a:bodyPr>
          <a:lstStyle/>
          <a:p>
            <a:r>
              <a:rPr lang="tr-TR" dirty="0">
                <a:solidFill>
                  <a:schemeClr val="bg1"/>
                </a:solidFill>
              </a:rPr>
              <a:t>Usul ve Esasların 4’üncü maddesinde “</a:t>
            </a:r>
            <a:r>
              <a:rPr lang="tr-TR" b="1" dirty="0">
                <a:solidFill>
                  <a:schemeClr val="bg1"/>
                </a:solidFill>
              </a:rPr>
              <a:t>Elektronik </a:t>
            </a:r>
            <a:r>
              <a:rPr lang="tr-TR" b="1" dirty="0" err="1">
                <a:solidFill>
                  <a:schemeClr val="bg1"/>
                </a:solidFill>
              </a:rPr>
              <a:t>Ortam</a:t>
            </a:r>
            <a:r>
              <a:rPr lang="tr-TR" dirty="0" err="1">
                <a:solidFill>
                  <a:schemeClr val="bg1"/>
                </a:solidFill>
              </a:rPr>
              <a:t>”a</a:t>
            </a:r>
            <a:r>
              <a:rPr lang="tr-TR" dirty="0">
                <a:solidFill>
                  <a:schemeClr val="bg1"/>
                </a:solidFill>
              </a:rPr>
              <a:t> ilişkin detaylı tanımlamaların yapıldığı görülmektedir. Bu durumun sebebi önceki Usul ve </a:t>
            </a:r>
            <a:r>
              <a:rPr lang="tr-TR" dirty="0" err="1" smtClean="0">
                <a:solidFill>
                  <a:schemeClr val="bg1"/>
                </a:solidFill>
              </a:rPr>
              <a:t>Esaslar’da</a:t>
            </a:r>
            <a:r>
              <a:rPr lang="tr-TR" dirty="0" smtClean="0">
                <a:solidFill>
                  <a:schemeClr val="bg1"/>
                </a:solidFill>
              </a:rPr>
              <a:t> </a:t>
            </a:r>
            <a:r>
              <a:rPr lang="tr-TR" dirty="0">
                <a:solidFill>
                  <a:schemeClr val="bg1"/>
                </a:solidFill>
              </a:rPr>
              <a:t>kamu idarelerinin vermeleri gereken defter, tablo, bilgi ve belgelerin elektronik ortamda verileceğinin belirtilmesine rağmen bu verilerin yapısal olarak </a:t>
            </a:r>
            <a:r>
              <a:rPr lang="tr-TR" u="sng" dirty="0">
                <a:solidFill>
                  <a:schemeClr val="bg1"/>
                </a:solidFill>
              </a:rPr>
              <a:t>standartlaştırılamamasıdır.</a:t>
            </a:r>
            <a:r>
              <a:rPr lang="tr-TR" dirty="0">
                <a:solidFill>
                  <a:schemeClr val="bg1"/>
                </a:solidFill>
              </a:rPr>
              <a:t> Çünkü her bir kamu idaresi elektronik ortam kavramını farklı yorumlamış ve bunun sonucu olarak denetime konu edilecek tek düze bir veri elde edilememiştir. Yeni Usul ve </a:t>
            </a:r>
            <a:r>
              <a:rPr lang="tr-TR" dirty="0" err="1" smtClean="0">
                <a:solidFill>
                  <a:schemeClr val="bg1"/>
                </a:solidFill>
              </a:rPr>
              <a:t>Esaslar’da</a:t>
            </a:r>
            <a:r>
              <a:rPr lang="tr-TR" dirty="0" smtClean="0">
                <a:solidFill>
                  <a:schemeClr val="bg1"/>
                </a:solidFill>
              </a:rPr>
              <a:t> ise </a:t>
            </a:r>
            <a:r>
              <a:rPr lang="tr-TR" dirty="0">
                <a:solidFill>
                  <a:schemeClr val="bg1"/>
                </a:solidFill>
              </a:rPr>
              <a:t>bu tek </a:t>
            </a:r>
            <a:r>
              <a:rPr lang="tr-TR" dirty="0" err="1">
                <a:solidFill>
                  <a:schemeClr val="bg1"/>
                </a:solidFill>
              </a:rPr>
              <a:t>düzeliği</a:t>
            </a:r>
            <a:r>
              <a:rPr lang="tr-TR" dirty="0">
                <a:solidFill>
                  <a:schemeClr val="bg1"/>
                </a:solidFill>
              </a:rPr>
              <a:t> sağlamak adına biraz önce de belirttiğim gibi detaylı tanımlamalara gidilmiştir:</a:t>
            </a:r>
            <a:endParaRPr lang="tr-TR" dirty="0" smtClean="0">
              <a:solidFill>
                <a:schemeClr val="bg1"/>
              </a:solidFill>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1308961940"/>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41413"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41412" y="1645920"/>
            <a:ext cx="9905999" cy="4145281"/>
          </a:xfrm>
        </p:spPr>
        <p:txBody>
          <a:bodyPr>
            <a:normAutofit/>
          </a:bodyPr>
          <a:lstStyle/>
          <a:p>
            <a:r>
              <a:rPr lang="tr-TR" dirty="0" smtClean="0">
                <a:solidFill>
                  <a:schemeClr val="bg1"/>
                </a:solidFill>
              </a:rPr>
              <a:t>“</a:t>
            </a:r>
            <a:r>
              <a:rPr lang="tr-TR" dirty="0">
                <a:solidFill>
                  <a:schemeClr val="bg1"/>
                </a:solidFill>
              </a:rPr>
              <a:t>Elektronik ortam: Veri tabanı bağlantısı, SFTP (Güvenli Dosya Taşıma Protokolü) ve web portal yöntemlerinden biri ya da birkaçını,</a:t>
            </a:r>
          </a:p>
          <a:p>
            <a:r>
              <a:rPr lang="tr-TR" dirty="0">
                <a:solidFill>
                  <a:schemeClr val="bg1"/>
                </a:solidFill>
              </a:rPr>
              <a:t>1) SFTP (</a:t>
            </a:r>
            <a:r>
              <a:rPr lang="tr-TR" dirty="0" err="1">
                <a:solidFill>
                  <a:schemeClr val="bg1"/>
                </a:solidFill>
              </a:rPr>
              <a:t>Secure</a:t>
            </a:r>
            <a:r>
              <a:rPr lang="tr-TR" dirty="0">
                <a:solidFill>
                  <a:schemeClr val="bg1"/>
                </a:solidFill>
              </a:rPr>
              <a:t> File Transfer </a:t>
            </a:r>
            <a:r>
              <a:rPr lang="tr-TR" dirty="0" smtClean="0">
                <a:solidFill>
                  <a:schemeClr val="bg1"/>
                </a:solidFill>
              </a:rPr>
              <a:t>Protocol-Güvenli </a:t>
            </a:r>
            <a:r>
              <a:rPr lang="tr-TR" dirty="0">
                <a:solidFill>
                  <a:schemeClr val="bg1"/>
                </a:solidFill>
              </a:rPr>
              <a:t>Dosya Taşıma Protokolü): Güvenli bağlantı kullanarak dosya transferi yapan aktarım protokolünü,</a:t>
            </a:r>
          </a:p>
          <a:p>
            <a:r>
              <a:rPr lang="tr-TR" dirty="0">
                <a:solidFill>
                  <a:schemeClr val="bg1"/>
                </a:solidFill>
              </a:rPr>
              <a:t>2) Veri tabanı bağlantısı: İlgili kamu idarelerinin veri tabanlarına bağlanılarak yapılan veri transfer yöntemini</a:t>
            </a:r>
            <a:r>
              <a:rPr lang="tr-TR" dirty="0" smtClean="0">
                <a:solidFill>
                  <a:schemeClr val="bg1"/>
                </a:solidFill>
              </a:rPr>
              <a:t>,</a:t>
            </a:r>
          </a:p>
          <a:p>
            <a:r>
              <a:rPr lang="tr-TR" dirty="0">
                <a:solidFill>
                  <a:schemeClr val="bg1"/>
                </a:solidFill>
              </a:rPr>
              <a:t>3) Web portal: Web üzerinden veri transferi sağlamak üzere kullanılan yazılımı” (m4/1.ç)</a:t>
            </a:r>
          </a:p>
          <a:p>
            <a:endParaRPr lang="tr-TR" dirty="0">
              <a:solidFill>
                <a:schemeClr val="bg1"/>
              </a:solidFill>
            </a:endParaRPr>
          </a:p>
          <a:p>
            <a:endParaRPr lang="tr-TR" dirty="0" smtClean="0">
              <a:solidFill>
                <a:schemeClr val="bg1"/>
              </a:solidFill>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1581673040"/>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0470" y="0"/>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41412" y="1241572"/>
            <a:ext cx="9905999" cy="4549630"/>
          </a:xfrm>
        </p:spPr>
        <p:txBody>
          <a:bodyPr>
            <a:normAutofit lnSpcReduction="10000"/>
          </a:bodyPr>
          <a:lstStyle/>
          <a:p>
            <a:r>
              <a:rPr lang="tr-TR" b="1" dirty="0" smtClean="0">
                <a:solidFill>
                  <a:schemeClr val="bg1"/>
                </a:solidFill>
              </a:rPr>
              <a:t>Peki </a:t>
            </a:r>
            <a:r>
              <a:rPr lang="tr-TR" b="1" dirty="0">
                <a:solidFill>
                  <a:schemeClr val="bg1"/>
                </a:solidFill>
              </a:rPr>
              <a:t>bu şekilde detaylı tanımı yapılan elektronik ortamlardan kamu idareleri hangi </a:t>
            </a:r>
            <a:r>
              <a:rPr lang="tr-TR" b="1" dirty="0" err="1">
                <a:solidFill>
                  <a:schemeClr val="bg1"/>
                </a:solidFill>
              </a:rPr>
              <a:t>usûle</a:t>
            </a:r>
            <a:r>
              <a:rPr lang="tr-TR" b="1" dirty="0">
                <a:solidFill>
                  <a:schemeClr val="bg1"/>
                </a:solidFill>
              </a:rPr>
              <a:t> göre gönderim yapacaklardır?</a:t>
            </a:r>
            <a:r>
              <a:rPr lang="tr-TR" dirty="0">
                <a:solidFill>
                  <a:schemeClr val="bg1"/>
                </a:solidFill>
              </a:rPr>
              <a:t> </a:t>
            </a:r>
            <a:r>
              <a:rPr lang="tr-TR" dirty="0" smtClean="0">
                <a:solidFill>
                  <a:schemeClr val="bg1"/>
                </a:solidFill>
              </a:rPr>
              <a:t>Asıl </a:t>
            </a:r>
            <a:r>
              <a:rPr lang="tr-TR" dirty="0" smtClean="0">
                <a:solidFill>
                  <a:schemeClr val="bg1"/>
                </a:solidFill>
              </a:rPr>
              <a:t>usul, </a:t>
            </a:r>
            <a:r>
              <a:rPr lang="tr-TR" dirty="0" smtClean="0">
                <a:solidFill>
                  <a:schemeClr val="bg1"/>
                </a:solidFill>
              </a:rPr>
              <a:t>Usul </a:t>
            </a:r>
            <a:r>
              <a:rPr lang="tr-TR" dirty="0">
                <a:solidFill>
                  <a:schemeClr val="bg1"/>
                </a:solidFill>
              </a:rPr>
              <a:t>ve </a:t>
            </a:r>
            <a:r>
              <a:rPr lang="tr-TR" dirty="0" err="1">
                <a:solidFill>
                  <a:schemeClr val="bg1"/>
                </a:solidFill>
              </a:rPr>
              <a:t>Esaslar’ın</a:t>
            </a:r>
            <a:r>
              <a:rPr lang="tr-TR" dirty="0">
                <a:solidFill>
                  <a:schemeClr val="bg1"/>
                </a:solidFill>
              </a:rPr>
              <a:t> 7’nci maddesinin üçüncü fıkrasında bulunmaktadır: “Defter, mali tablo, belge ve bilgilerden 5 inci maddede sayılanlar, bu Usul ve Esasların eklerinde, idareler itibarıyla belirlenmiş formatta, her bir tablo, belge veya cetvel tabi olduğu mevzuata göre yetkili ve sorumlu olanlar tarafından </a:t>
            </a:r>
            <a:r>
              <a:rPr lang="tr-TR" b="1" dirty="0">
                <a:solidFill>
                  <a:schemeClr val="bg1"/>
                </a:solidFill>
              </a:rPr>
              <a:t>elektronik olarak imzalanarak web portal aracılığıyla</a:t>
            </a:r>
            <a:r>
              <a:rPr lang="tr-TR" dirty="0">
                <a:solidFill>
                  <a:schemeClr val="bg1"/>
                </a:solidFill>
              </a:rPr>
              <a:t> Başkanlığa gönderilir (m.7/3).” Diğer taraftan asli </a:t>
            </a:r>
            <a:r>
              <a:rPr lang="tr-TR" dirty="0" err="1">
                <a:solidFill>
                  <a:schemeClr val="bg1"/>
                </a:solidFill>
              </a:rPr>
              <a:t>usûlün</a:t>
            </a:r>
            <a:r>
              <a:rPr lang="tr-TR" dirty="0">
                <a:solidFill>
                  <a:schemeClr val="bg1"/>
                </a:solidFill>
              </a:rPr>
              <a:t> web portal üstünden gönderim olduğu bu şekilde ortaya konulduktan sonra Usul ve </a:t>
            </a:r>
            <a:r>
              <a:rPr lang="tr-TR" dirty="0" err="1">
                <a:solidFill>
                  <a:schemeClr val="bg1"/>
                </a:solidFill>
              </a:rPr>
              <a:t>Esaslar’ın</a:t>
            </a:r>
            <a:r>
              <a:rPr lang="tr-TR" dirty="0">
                <a:solidFill>
                  <a:schemeClr val="bg1"/>
                </a:solidFill>
              </a:rPr>
              <a:t> </a:t>
            </a:r>
            <a:r>
              <a:rPr lang="tr-TR" dirty="0" smtClean="0">
                <a:solidFill>
                  <a:schemeClr val="bg1"/>
                </a:solidFill>
              </a:rPr>
              <a:t>Yetki </a:t>
            </a:r>
            <a:r>
              <a:rPr lang="tr-TR" dirty="0">
                <a:solidFill>
                  <a:schemeClr val="bg1"/>
                </a:solidFill>
              </a:rPr>
              <a:t>başlıklı 10’uncu maddesinde gönderim </a:t>
            </a:r>
            <a:r>
              <a:rPr lang="tr-TR" dirty="0" err="1">
                <a:solidFill>
                  <a:schemeClr val="bg1"/>
                </a:solidFill>
              </a:rPr>
              <a:t>usûllerinin</a:t>
            </a:r>
            <a:r>
              <a:rPr lang="tr-TR" dirty="0">
                <a:solidFill>
                  <a:schemeClr val="bg1"/>
                </a:solidFill>
              </a:rPr>
              <a:t> kamu idareleri itibarıyla değiştirilebileceği belirtilmektedir.</a:t>
            </a:r>
          </a:p>
          <a:p>
            <a:endParaRPr lang="tr-TR" dirty="0" smtClean="0"/>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4196375156"/>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41413" y="81623"/>
            <a:ext cx="9905998" cy="873398"/>
          </a:xfrm>
          <a:solidFill>
            <a:schemeClr val="accent6">
              <a:lumMod val="75000"/>
            </a:schemeClr>
          </a:solidFill>
        </p:spPr>
        <p:txBody>
          <a:bodyPr/>
          <a:lstStyle/>
          <a:p>
            <a:pPr algn="ctr"/>
            <a:r>
              <a:rPr lang="tr-TR" dirty="0" smtClean="0">
                <a:solidFill>
                  <a:schemeClr val="bg1">
                    <a:lumMod val="95000"/>
                    <a:lumOff val="5000"/>
                  </a:schemeClr>
                </a:solidFill>
              </a:rPr>
              <a:t>Usul ve esaslardaki değişiklikler</a:t>
            </a:r>
            <a:endParaRPr lang="tr-TR" dirty="0">
              <a:solidFill>
                <a:schemeClr val="bg1">
                  <a:lumMod val="95000"/>
                  <a:lumOff val="5000"/>
                </a:schemeClr>
              </a:solidFill>
            </a:endParaRPr>
          </a:p>
        </p:txBody>
      </p:sp>
      <p:sp>
        <p:nvSpPr>
          <p:cNvPr id="3" name="İçerik Yer Tutucusu 2"/>
          <p:cNvSpPr>
            <a:spLocks noGrp="1"/>
          </p:cNvSpPr>
          <p:nvPr>
            <p:ph idx="1"/>
          </p:nvPr>
        </p:nvSpPr>
        <p:spPr>
          <a:xfrm>
            <a:off x="1141412" y="1645920"/>
            <a:ext cx="9905999" cy="4145281"/>
          </a:xfrm>
        </p:spPr>
        <p:txBody>
          <a:bodyPr>
            <a:normAutofit/>
          </a:bodyPr>
          <a:lstStyle/>
          <a:p>
            <a:pPr lvl="0"/>
            <a:endParaRPr lang="tr-TR" dirty="0" smtClean="0"/>
          </a:p>
          <a:p>
            <a:pPr lvl="0"/>
            <a:r>
              <a:rPr lang="tr-TR" dirty="0" smtClean="0">
                <a:solidFill>
                  <a:schemeClr val="bg1"/>
                </a:solidFill>
              </a:rPr>
              <a:t>Önceki </a:t>
            </a:r>
            <a:r>
              <a:rPr lang="tr-TR" dirty="0">
                <a:solidFill>
                  <a:schemeClr val="bg1"/>
                </a:solidFill>
              </a:rPr>
              <a:t>Usul ve </a:t>
            </a:r>
            <a:r>
              <a:rPr lang="tr-TR" dirty="0" err="1">
                <a:solidFill>
                  <a:schemeClr val="bg1"/>
                </a:solidFill>
              </a:rPr>
              <a:t>Esaslar’ın</a:t>
            </a:r>
            <a:r>
              <a:rPr lang="tr-TR" dirty="0">
                <a:solidFill>
                  <a:schemeClr val="bg1"/>
                </a:solidFill>
              </a:rPr>
              <a:t> ekleri Resmî </a:t>
            </a:r>
            <a:r>
              <a:rPr lang="tr-TR" dirty="0" err="1">
                <a:solidFill>
                  <a:schemeClr val="bg1"/>
                </a:solidFill>
              </a:rPr>
              <a:t>Gazete’de</a:t>
            </a:r>
            <a:r>
              <a:rPr lang="tr-TR" dirty="0">
                <a:solidFill>
                  <a:schemeClr val="bg1"/>
                </a:solidFill>
              </a:rPr>
              <a:t> yayımlanmışken yeni Usul ve </a:t>
            </a:r>
            <a:r>
              <a:rPr lang="tr-TR" dirty="0" err="1">
                <a:solidFill>
                  <a:schemeClr val="bg1"/>
                </a:solidFill>
              </a:rPr>
              <a:t>Esaslar’ın</a:t>
            </a:r>
            <a:r>
              <a:rPr lang="tr-TR" dirty="0">
                <a:solidFill>
                  <a:schemeClr val="bg1"/>
                </a:solidFill>
              </a:rPr>
              <a:t> ekleri </a:t>
            </a:r>
            <a:r>
              <a:rPr lang="tr-TR" b="1" dirty="0">
                <a:solidFill>
                  <a:schemeClr val="bg1"/>
                </a:solidFill>
              </a:rPr>
              <a:t>https://bvas.sayistay.gov.tr</a:t>
            </a:r>
            <a:r>
              <a:rPr lang="tr-TR" dirty="0">
                <a:solidFill>
                  <a:schemeClr val="bg1"/>
                </a:solidFill>
              </a:rPr>
              <a:t> adresinde yayımlanmaktadır (m.9). Bu durum eklerin dinamik bir yapıda olması ve yapılan değişikliklerin kolaylıkla takibini sağlamak için tesis edilmiştir. Aksi durumda eklerin nihai haline ulaşmak için her bir değişikliğin takip edilmesi ve bizlere/sizlere ait bilgisayarlarda ilk yayımlanan metne işlenmesi gerekecekti. Bu durumun oluşturacağı güçlük bu şekilde ortadan kaldırılmıştır.</a:t>
            </a:r>
          </a:p>
          <a:p>
            <a:endParaRPr lang="tr-TR" dirty="0" smtClean="0"/>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6250" y="-72301"/>
            <a:ext cx="1715750" cy="1715750"/>
          </a:xfrm>
          <a:prstGeom prst="rect">
            <a:avLst/>
          </a:prstGeom>
        </p:spPr>
      </p:pic>
    </p:spTree>
    <p:extLst>
      <p:ext uri="{BB962C8B-B14F-4D97-AF65-F5344CB8AC3E}">
        <p14:creationId xmlns:p14="http://schemas.microsoft.com/office/powerpoint/2010/main" val="1321904527"/>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vre">
  <a:themeElements>
    <a:clrScheme name="Devre">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Devre">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vre">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TM04033919[[fn=Devre]]</Template>
  <TotalTime>906</TotalTime>
  <Words>1013</Words>
  <Application>Microsoft Office PowerPoint</Application>
  <PresentationFormat>Geniş ekran</PresentationFormat>
  <Paragraphs>57</Paragraphs>
  <Slides>16</Slides>
  <Notes>11</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16</vt:i4>
      </vt:variant>
    </vt:vector>
  </HeadingPairs>
  <TitlesOfParts>
    <vt:vector size="22" baseType="lpstr">
      <vt:lpstr>Arial</vt:lpstr>
      <vt:lpstr>Calibri</vt:lpstr>
      <vt:lpstr>Candara</vt:lpstr>
      <vt:lpstr>Trebuchet MS</vt:lpstr>
      <vt:lpstr>Tw Cen MT</vt:lpstr>
      <vt:lpstr>Devre</vt:lpstr>
      <vt:lpstr>Kamu idaresi hesaplarının sayıştaya verilmesi ile muhasebe birimleri ve muhasebe yetkililerinin bildirilmesi hakkında usul ve esaslar</vt:lpstr>
      <vt:lpstr>Usul ve esaslardaki değişiklikler</vt:lpstr>
      <vt:lpstr>Usul ve esaslardaki değişiklikler</vt:lpstr>
      <vt:lpstr>Usul ve esaslardaki değişiklikler</vt:lpstr>
      <vt:lpstr>Usul ve esaslardaki değişiklikler</vt:lpstr>
      <vt:lpstr>Usul ve esaslardaki değişiklikler</vt:lpstr>
      <vt:lpstr>Usul ve esaslardaki değişiklikler</vt:lpstr>
      <vt:lpstr>Usul ve esaslardaki değişiklikler</vt:lpstr>
      <vt:lpstr>Usul ve esaslardaki değişiklikler</vt:lpstr>
      <vt:lpstr>Usul ve esaslardaki değişiklikler</vt:lpstr>
      <vt:lpstr>Usul ve esaslardaki değişiklikler</vt:lpstr>
      <vt:lpstr>Usul ve esaslardaki değişiklikler</vt:lpstr>
      <vt:lpstr>Usul ve esaslardaki değişiklikler</vt:lpstr>
      <vt:lpstr>Usul ve esaslardaki değişiklikler</vt:lpstr>
      <vt:lpstr>Usul ve esaslardaki değişiklikler</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Osman DANIŞAN</dc:creator>
  <cp:lastModifiedBy>Salih DEDE</cp:lastModifiedBy>
  <cp:revision>36</cp:revision>
  <dcterms:created xsi:type="dcterms:W3CDTF">2021-01-05T12:24:11Z</dcterms:created>
  <dcterms:modified xsi:type="dcterms:W3CDTF">2021-02-15T02:57:30Z</dcterms:modified>
</cp:coreProperties>
</file>