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29"/>
  </p:notesMasterIdLst>
  <p:sldIdLst>
    <p:sldId id="256" r:id="rId2"/>
    <p:sldId id="271" r:id="rId3"/>
    <p:sldId id="273" r:id="rId4"/>
    <p:sldId id="274" r:id="rId5"/>
    <p:sldId id="275" r:id="rId6"/>
    <p:sldId id="276" r:id="rId7"/>
    <p:sldId id="277" r:id="rId8"/>
    <p:sldId id="278" r:id="rId9"/>
    <p:sldId id="279" r:id="rId10"/>
    <p:sldId id="280" r:id="rId11"/>
    <p:sldId id="282" r:id="rId12"/>
    <p:sldId id="283" r:id="rId13"/>
    <p:sldId id="286" r:id="rId14"/>
    <p:sldId id="296" r:id="rId15"/>
    <p:sldId id="287" r:id="rId16"/>
    <p:sldId id="297" r:id="rId17"/>
    <p:sldId id="288" r:id="rId18"/>
    <p:sldId id="298" r:id="rId19"/>
    <p:sldId id="289" r:id="rId20"/>
    <p:sldId id="290" r:id="rId21"/>
    <p:sldId id="291" r:id="rId22"/>
    <p:sldId id="299" r:id="rId23"/>
    <p:sldId id="292" r:id="rId24"/>
    <p:sldId id="293" r:id="rId25"/>
    <p:sldId id="294" r:id="rId26"/>
    <p:sldId id="300" r:id="rId27"/>
    <p:sldId id="27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31706847-E204-4A4D-A1A9-95975E266BD4}">
          <p14:sldIdLst>
            <p14:sldId id="256"/>
            <p14:sldId id="271"/>
            <p14:sldId id="273"/>
            <p14:sldId id="274"/>
            <p14:sldId id="275"/>
            <p14:sldId id="276"/>
            <p14:sldId id="277"/>
            <p14:sldId id="278"/>
            <p14:sldId id="279"/>
            <p14:sldId id="280"/>
            <p14:sldId id="282"/>
            <p14:sldId id="283"/>
            <p14:sldId id="286"/>
            <p14:sldId id="296"/>
            <p14:sldId id="287"/>
            <p14:sldId id="297"/>
            <p14:sldId id="288"/>
            <p14:sldId id="298"/>
            <p14:sldId id="289"/>
            <p14:sldId id="290"/>
            <p14:sldId id="291"/>
            <p14:sldId id="299"/>
            <p14:sldId id="292"/>
            <p14:sldId id="293"/>
            <p14:sldId id="294"/>
            <p14:sldId id="300"/>
            <p14:sldId id="272"/>
          </p14:sldIdLst>
        </p14:section>
        <p14:section name="Başlıksız Bölüm" id="{E8404473-B997-488E-ADC9-FD1E214161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96" autoAdjust="0"/>
    <p:restoredTop sz="75262" autoAdjust="0"/>
  </p:normalViewPr>
  <p:slideViewPr>
    <p:cSldViewPr snapToGrid="0">
      <p:cViewPr varScale="1">
        <p:scale>
          <a:sx n="52" d="100"/>
          <a:sy n="52" d="100"/>
        </p:scale>
        <p:origin x="118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B658F1-3295-4443-8214-B929FC729F61}" type="datetimeFigureOut">
              <a:rPr lang="tr-TR" smtClean="0"/>
              <a:t>15.02.2021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723C-AA5A-4C0A-9660-D1BBCA2B7713}" type="slidenum">
              <a:rPr lang="tr-TR" smtClean="0"/>
              <a:t>‹#›</a:t>
            </a:fld>
            <a:endParaRPr lang="tr-TR"/>
          </a:p>
        </p:txBody>
      </p:sp>
    </p:spTree>
    <p:extLst>
      <p:ext uri="{BB962C8B-B14F-4D97-AF65-F5344CB8AC3E}">
        <p14:creationId xmlns:p14="http://schemas.microsoft.com/office/powerpoint/2010/main" val="2933458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p:txBody>
      </p:sp>
      <p:sp>
        <p:nvSpPr>
          <p:cNvPr id="4" name="Slayt Numarası Yer Tutucusu 3"/>
          <p:cNvSpPr>
            <a:spLocks noGrp="1"/>
          </p:cNvSpPr>
          <p:nvPr>
            <p:ph type="sldNum" sz="quarter" idx="10"/>
          </p:nvPr>
        </p:nvSpPr>
        <p:spPr/>
        <p:txBody>
          <a:bodyPr/>
          <a:lstStyle/>
          <a:p>
            <a:fld id="{6F3E723C-AA5A-4C0A-9660-D1BBCA2B7713}" type="slidenum">
              <a:rPr lang="tr-TR" smtClean="0"/>
              <a:t>1</a:t>
            </a:fld>
            <a:endParaRPr lang="tr-TR"/>
          </a:p>
        </p:txBody>
      </p:sp>
    </p:spTree>
    <p:extLst>
      <p:ext uri="{BB962C8B-B14F-4D97-AF65-F5344CB8AC3E}">
        <p14:creationId xmlns:p14="http://schemas.microsoft.com/office/powerpoint/2010/main" val="1802707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26</a:t>
            </a:fld>
            <a:endParaRPr lang="tr-TR"/>
          </a:p>
        </p:txBody>
      </p:sp>
    </p:spTree>
    <p:extLst>
      <p:ext uri="{BB962C8B-B14F-4D97-AF65-F5344CB8AC3E}">
        <p14:creationId xmlns:p14="http://schemas.microsoft.com/office/powerpoint/2010/main" val="616796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2</a:t>
            </a:fld>
            <a:endParaRPr lang="tr-TR"/>
          </a:p>
        </p:txBody>
      </p:sp>
    </p:spTree>
    <p:extLst>
      <p:ext uri="{BB962C8B-B14F-4D97-AF65-F5344CB8AC3E}">
        <p14:creationId xmlns:p14="http://schemas.microsoft.com/office/powerpoint/2010/main" val="3625629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4</a:t>
            </a:fld>
            <a:endParaRPr lang="tr-TR"/>
          </a:p>
        </p:txBody>
      </p:sp>
    </p:spTree>
    <p:extLst>
      <p:ext uri="{BB962C8B-B14F-4D97-AF65-F5344CB8AC3E}">
        <p14:creationId xmlns:p14="http://schemas.microsoft.com/office/powerpoint/2010/main" val="788248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5</a:t>
            </a:fld>
            <a:endParaRPr lang="tr-TR"/>
          </a:p>
        </p:txBody>
      </p:sp>
    </p:spTree>
    <p:extLst>
      <p:ext uri="{BB962C8B-B14F-4D97-AF65-F5344CB8AC3E}">
        <p14:creationId xmlns:p14="http://schemas.microsoft.com/office/powerpoint/2010/main" val="98581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6</a:t>
            </a:fld>
            <a:endParaRPr lang="tr-TR"/>
          </a:p>
        </p:txBody>
      </p:sp>
    </p:spTree>
    <p:extLst>
      <p:ext uri="{BB962C8B-B14F-4D97-AF65-F5344CB8AC3E}">
        <p14:creationId xmlns:p14="http://schemas.microsoft.com/office/powerpoint/2010/main" val="2777072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7</a:t>
            </a:fld>
            <a:endParaRPr lang="tr-TR"/>
          </a:p>
        </p:txBody>
      </p:sp>
    </p:spTree>
    <p:extLst>
      <p:ext uri="{BB962C8B-B14F-4D97-AF65-F5344CB8AC3E}">
        <p14:creationId xmlns:p14="http://schemas.microsoft.com/office/powerpoint/2010/main" val="520999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13</a:t>
            </a:fld>
            <a:endParaRPr lang="tr-TR"/>
          </a:p>
        </p:txBody>
      </p:sp>
    </p:spTree>
    <p:extLst>
      <p:ext uri="{BB962C8B-B14F-4D97-AF65-F5344CB8AC3E}">
        <p14:creationId xmlns:p14="http://schemas.microsoft.com/office/powerpoint/2010/main" val="2635342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14</a:t>
            </a:fld>
            <a:endParaRPr lang="tr-TR"/>
          </a:p>
        </p:txBody>
      </p:sp>
    </p:spTree>
    <p:extLst>
      <p:ext uri="{BB962C8B-B14F-4D97-AF65-F5344CB8AC3E}">
        <p14:creationId xmlns:p14="http://schemas.microsoft.com/office/powerpoint/2010/main" val="623922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3E723C-AA5A-4C0A-9660-D1BBCA2B7713}" type="slidenum">
              <a:rPr lang="tr-TR" smtClean="0"/>
              <a:t>25</a:t>
            </a:fld>
            <a:endParaRPr lang="tr-TR"/>
          </a:p>
        </p:txBody>
      </p:sp>
    </p:spTree>
    <p:extLst>
      <p:ext uri="{BB962C8B-B14F-4D97-AF65-F5344CB8AC3E}">
        <p14:creationId xmlns:p14="http://schemas.microsoft.com/office/powerpoint/2010/main" val="1073062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75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a:xfrm>
            <a:off x="1876424" y="5410201"/>
            <a:ext cx="5124886" cy="365125"/>
          </a:xfrm>
        </p:spPr>
        <p:txBody>
          <a:bodyPr/>
          <a:lstStyle/>
          <a:p>
            <a:endParaRPr lang="tr-TR"/>
          </a:p>
        </p:txBody>
      </p:sp>
      <p:sp>
        <p:nvSpPr>
          <p:cNvPr id="6" name="Slide Number Placeholder 5"/>
          <p:cNvSpPr>
            <a:spLocks noGrp="1"/>
          </p:cNvSpPr>
          <p:nvPr>
            <p:ph type="sldNum" sz="quarter" idx="12"/>
          </p:nvPr>
        </p:nvSpPr>
        <p:spPr>
          <a:xfrm>
            <a:off x="9896911" y="5410199"/>
            <a:ext cx="771089" cy="365125"/>
          </a:xfrm>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860961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tr-TR" smtClean="0"/>
              <a:t>Resim eklemek için simgeyi tıklatın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772087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986322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46348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601412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009181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2887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095222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448288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100833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239310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94225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1141410" y="3073397"/>
            <a:ext cx="4878391"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3073397"/>
            <a:ext cx="4875210"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B03F00B-9064-457B-97D1-F10A356403BB}" type="datetimeFigureOut">
              <a:rPr lang="tr-TR" smtClean="0"/>
              <a:t>15.02.2021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6065434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073169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03F00B-9064-457B-97D1-F10A356403BB}" type="datetimeFigureOut">
              <a:rPr lang="tr-TR" smtClean="0"/>
              <a:t>15.02.2021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796536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52996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059609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B03F00B-9064-457B-97D1-F10A356403BB}" type="datetimeFigureOut">
              <a:rPr lang="tr-TR" smtClean="0"/>
              <a:t>15.02.2021</a:t>
            </a:fld>
            <a:endParaRPr lang="tr-T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043BB86-C1F7-4AC7-9F68-3919556EDE6E}" type="slidenum">
              <a:rPr lang="tr-TR" smtClean="0"/>
              <a:t>‹#›</a:t>
            </a:fld>
            <a:endParaRPr lang="tr-TR"/>
          </a:p>
        </p:txBody>
      </p:sp>
    </p:spTree>
    <p:extLst>
      <p:ext uri="{BB962C8B-B14F-4D97-AF65-F5344CB8AC3E}">
        <p14:creationId xmlns:p14="http://schemas.microsoft.com/office/powerpoint/2010/main" val="3334359511"/>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76424" y="313839"/>
            <a:ext cx="8791575" cy="3536266"/>
          </a:xfrm>
        </p:spPr>
        <p:txBody>
          <a:bodyPr>
            <a:noAutofit/>
          </a:bodyPr>
          <a:lstStyle/>
          <a:p>
            <a:pPr algn="ctr"/>
            <a:r>
              <a:rPr lang="tr-TR" sz="4000" b="1" dirty="0" smtClean="0">
                <a:solidFill>
                  <a:schemeClr val="bg1"/>
                </a:solidFill>
                <a:latin typeface="Candara" panose="020E0502030303020204" pitchFamily="34" charset="0"/>
              </a:rPr>
              <a:t>Kamu idaresi hesaplarının </a:t>
            </a:r>
            <a:r>
              <a:rPr lang="tr-TR" sz="4000" b="1" dirty="0" err="1" smtClean="0">
                <a:solidFill>
                  <a:schemeClr val="bg1"/>
                </a:solidFill>
                <a:latin typeface="Candara" panose="020E0502030303020204" pitchFamily="34" charset="0"/>
              </a:rPr>
              <a:t>sayıştay’a</a:t>
            </a:r>
            <a:r>
              <a:rPr lang="tr-TR" sz="4000" b="1" dirty="0" smtClean="0">
                <a:solidFill>
                  <a:schemeClr val="bg1"/>
                </a:solidFill>
                <a:latin typeface="Candara" panose="020E0502030303020204" pitchFamily="34" charset="0"/>
              </a:rPr>
              <a:t> verilmesi ile muhasebe birimleri ve muhasebe yetkililerinin bildirilmesi hakkında usul ve esaslar</a:t>
            </a:r>
            <a:endParaRPr lang="tr-TR" sz="4000" b="1" dirty="0">
              <a:solidFill>
                <a:schemeClr val="bg1"/>
              </a:solidFill>
              <a:latin typeface="Candara" panose="020E0502030303020204" pitchFamily="34" charset="0"/>
            </a:endParaRPr>
          </a:p>
        </p:txBody>
      </p:sp>
      <p:sp>
        <p:nvSpPr>
          <p:cNvPr id="3" name="Alt Başlık 2"/>
          <p:cNvSpPr>
            <a:spLocks noGrp="1"/>
          </p:cNvSpPr>
          <p:nvPr>
            <p:ph type="subTitle" idx="1"/>
          </p:nvPr>
        </p:nvSpPr>
        <p:spPr>
          <a:xfrm>
            <a:off x="1876424" y="4846320"/>
            <a:ext cx="8791575" cy="2011680"/>
          </a:xfrm>
        </p:spPr>
        <p:txBody>
          <a:bodyPr>
            <a:normAutofit/>
          </a:bodyPr>
          <a:lstStyle/>
          <a:p>
            <a:pPr algn="ctr"/>
            <a:r>
              <a:rPr lang="tr-TR" b="1" dirty="0" smtClean="0">
                <a:solidFill>
                  <a:schemeClr val="bg1"/>
                </a:solidFill>
                <a:latin typeface="Candara" panose="020E0502030303020204" pitchFamily="34" charset="0"/>
              </a:rPr>
              <a:t>Osman danışan &amp; SALİH DEDE</a:t>
            </a:r>
          </a:p>
          <a:p>
            <a:pPr algn="ctr"/>
            <a:r>
              <a:rPr lang="tr-TR" b="1" dirty="0" smtClean="0">
                <a:solidFill>
                  <a:schemeClr val="bg1"/>
                </a:solidFill>
                <a:latin typeface="Candara" panose="020E0502030303020204" pitchFamily="34" charset="0"/>
              </a:rPr>
              <a:t>Sayıştay </a:t>
            </a:r>
            <a:r>
              <a:rPr lang="tr-TR" b="1" dirty="0" err="1" smtClean="0">
                <a:solidFill>
                  <a:schemeClr val="bg1"/>
                </a:solidFill>
                <a:latin typeface="Candara" panose="020E0502030303020204" pitchFamily="34" charset="0"/>
              </a:rPr>
              <a:t>başdenetçiLERİ</a:t>
            </a:r>
            <a:endParaRPr lang="tr-TR" b="1" dirty="0" smtClean="0">
              <a:solidFill>
                <a:schemeClr val="bg1"/>
              </a:solidFill>
              <a:latin typeface="Candara" panose="020E0502030303020204" pitchFamily="34" charset="0"/>
            </a:endParaRPr>
          </a:p>
          <a:p>
            <a:pPr algn="ctr"/>
            <a:r>
              <a:rPr lang="tr-TR" b="1" dirty="0" smtClean="0">
                <a:solidFill>
                  <a:schemeClr val="bg1"/>
                </a:solidFill>
                <a:latin typeface="Candara" panose="020E0502030303020204" pitchFamily="34" charset="0"/>
              </a:rPr>
              <a:t>15 ŞUBAT 2021</a:t>
            </a:r>
            <a:endParaRPr lang="tr-TR" b="1" dirty="0">
              <a:solidFill>
                <a:schemeClr val="bg1"/>
              </a:solidFill>
              <a:latin typeface="Candara" panose="020E0502030303020204" pitchFamily="34" charset="0"/>
            </a:endParaRPr>
          </a:p>
        </p:txBody>
      </p:sp>
    </p:spTree>
    <p:extLst>
      <p:ext uri="{BB962C8B-B14F-4D97-AF65-F5344CB8AC3E}">
        <p14:creationId xmlns:p14="http://schemas.microsoft.com/office/powerpoint/2010/main" val="2428122213"/>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pPr lvl="0"/>
            <a:r>
              <a:rPr lang="tr-TR" dirty="0" smtClean="0">
                <a:solidFill>
                  <a:schemeClr val="bg1"/>
                </a:solidFill>
              </a:rPr>
              <a:t>Onuncu </a:t>
            </a:r>
            <a:r>
              <a:rPr lang="tr-TR" dirty="0">
                <a:solidFill>
                  <a:schemeClr val="bg1"/>
                </a:solidFill>
              </a:rPr>
              <a:t>alan </a:t>
            </a:r>
            <a:r>
              <a:rPr lang="tr-TR" dirty="0">
                <a:solidFill>
                  <a:prstClr val="black"/>
                </a:solidFill>
              </a:rPr>
              <a:t>‘</a:t>
            </a:r>
            <a:r>
              <a:rPr lang="tr-TR" b="1" dirty="0">
                <a:solidFill>
                  <a:prstClr val="black"/>
                </a:solidFill>
              </a:rPr>
              <a:t>Hesap Adı</a:t>
            </a:r>
            <a:r>
              <a:rPr lang="tr-TR" dirty="0">
                <a:solidFill>
                  <a:prstClr val="black"/>
                </a:solidFill>
              </a:rPr>
              <a:t>’ alanı olup metin olarak kodlanması istenen bu alan için izin verilen karakter boyutu 160’tır. Açıklama kısmında mutlaka dolu olması, boş geçilemeyeceği belirtilmiştir</a:t>
            </a:r>
            <a:r>
              <a:rPr lang="tr-TR" dirty="0" smtClean="0">
                <a:solidFill>
                  <a:prstClr val="black"/>
                </a:solidFill>
              </a:rPr>
              <a:t>.</a:t>
            </a:r>
            <a:endParaRPr lang="tr-TR" dirty="0" smtClean="0">
              <a:solidFill>
                <a:schemeClr val="bg1"/>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404432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On birinci alan ‘</a:t>
            </a:r>
            <a:r>
              <a:rPr lang="tr-TR" b="1" dirty="0" smtClean="0">
                <a:solidFill>
                  <a:schemeClr val="bg1"/>
                </a:solidFill>
              </a:rPr>
              <a:t>Borç Tutarı (TL)</a:t>
            </a:r>
            <a:r>
              <a:rPr lang="tr-TR" dirty="0" smtClean="0">
                <a:solidFill>
                  <a:schemeClr val="bg1"/>
                </a:solidFill>
              </a:rPr>
              <a:t>’ </a:t>
            </a:r>
            <a:r>
              <a:rPr lang="tr-TR" dirty="0">
                <a:solidFill>
                  <a:schemeClr val="bg1"/>
                </a:solidFill>
              </a:rPr>
              <a:t>alanı olup sayısal olarak kodlanması istenen bu alan için izin verilen karakter boyutu 18’dir. Açıklama kısmında mutlaka dolu olması, boş geçilemeyeceği belirtilmemiştir. </a:t>
            </a:r>
            <a:r>
              <a:rPr lang="tr-TR" dirty="0" smtClean="0">
                <a:solidFill>
                  <a:schemeClr val="bg1"/>
                </a:solidFill>
              </a:rPr>
              <a:t>Bu </a:t>
            </a:r>
            <a:r>
              <a:rPr lang="tr-TR" dirty="0">
                <a:solidFill>
                  <a:schemeClr val="bg1"/>
                </a:solidFill>
              </a:rPr>
              <a:t>alanda ondalık ayraç olarak </a:t>
            </a:r>
            <a:r>
              <a:rPr lang="tr-TR" dirty="0" smtClean="0">
                <a:solidFill>
                  <a:schemeClr val="bg1"/>
                </a:solidFill>
              </a:rPr>
              <a:t>«,» virgül </a:t>
            </a:r>
            <a:r>
              <a:rPr lang="tr-TR" dirty="0">
                <a:solidFill>
                  <a:schemeClr val="bg1"/>
                </a:solidFill>
              </a:rPr>
              <a:t>kullanılmalı ve 2 ondalık bildirilmelidir. İlave olarak binlik ayraç olarak da </a:t>
            </a:r>
            <a:r>
              <a:rPr lang="tr-TR" dirty="0" smtClean="0">
                <a:solidFill>
                  <a:schemeClr val="bg1"/>
                </a:solidFill>
              </a:rPr>
              <a:t>«.» nokta </a:t>
            </a:r>
            <a:r>
              <a:rPr lang="tr-TR" dirty="0">
                <a:solidFill>
                  <a:schemeClr val="bg1"/>
                </a:solidFill>
              </a:rPr>
              <a:t>kullanılabilir</a:t>
            </a:r>
            <a:r>
              <a:rPr lang="tr-TR" dirty="0" smtClean="0">
                <a:solidFill>
                  <a:schemeClr val="bg1"/>
                </a:solidFill>
              </a:rPr>
              <a:t>. </a:t>
            </a:r>
            <a:endParaRPr lang="tr-TR" dirty="0">
              <a:solidFill>
                <a:schemeClr val="bg1"/>
              </a:solidFill>
            </a:endParaRPr>
          </a:p>
          <a:p>
            <a:r>
              <a:rPr lang="tr-TR" dirty="0">
                <a:solidFill>
                  <a:schemeClr val="bg1"/>
                </a:solidFill>
              </a:rPr>
              <a:t>On ikinci alan ‘</a:t>
            </a:r>
            <a:r>
              <a:rPr lang="tr-TR" b="1" dirty="0" smtClean="0">
                <a:solidFill>
                  <a:schemeClr val="bg1"/>
                </a:solidFill>
              </a:rPr>
              <a:t>Alacak Tutarı (TL)</a:t>
            </a:r>
            <a:r>
              <a:rPr lang="tr-TR" dirty="0" smtClean="0">
                <a:solidFill>
                  <a:schemeClr val="bg1"/>
                </a:solidFill>
              </a:rPr>
              <a:t>’ </a:t>
            </a:r>
            <a:r>
              <a:rPr lang="tr-TR" dirty="0">
                <a:solidFill>
                  <a:schemeClr val="bg1"/>
                </a:solidFill>
              </a:rPr>
              <a:t>alanı olup sayısal olarak kodlanması istenen bu alan için izin verilen karakter boyutu 18’dir. Açıklama kısmında mutlaka dolu olması, boş geçilemeyeceği belirtilmemiştir. </a:t>
            </a:r>
            <a:r>
              <a:rPr lang="tr-TR" dirty="0" smtClean="0">
                <a:solidFill>
                  <a:schemeClr val="bg1"/>
                </a:solidFill>
              </a:rPr>
              <a:t>Bu </a:t>
            </a:r>
            <a:r>
              <a:rPr lang="tr-TR" dirty="0">
                <a:solidFill>
                  <a:schemeClr val="bg1"/>
                </a:solidFill>
              </a:rPr>
              <a:t>alanda ondalık ayraç olarak </a:t>
            </a:r>
            <a:r>
              <a:rPr lang="tr-TR" dirty="0" smtClean="0">
                <a:solidFill>
                  <a:schemeClr val="bg1"/>
                </a:solidFill>
              </a:rPr>
              <a:t>«,» virgül </a:t>
            </a:r>
            <a:r>
              <a:rPr lang="tr-TR" dirty="0">
                <a:solidFill>
                  <a:schemeClr val="bg1"/>
                </a:solidFill>
              </a:rPr>
              <a:t>kullanılmalı ve 2 ondalık bildirilmelidir. İlave olarak binlik ayraç olarak da </a:t>
            </a:r>
            <a:r>
              <a:rPr lang="tr-TR" dirty="0" smtClean="0">
                <a:solidFill>
                  <a:schemeClr val="bg1"/>
                </a:solidFill>
              </a:rPr>
              <a:t>«.» nokta </a:t>
            </a:r>
            <a:r>
              <a:rPr lang="tr-TR" dirty="0">
                <a:solidFill>
                  <a:schemeClr val="bg1"/>
                </a:solidFill>
              </a:rPr>
              <a:t>kullanılabilir</a:t>
            </a:r>
            <a:r>
              <a:rPr lang="tr-TR" dirty="0" smtClean="0">
                <a:solidFill>
                  <a:schemeClr val="bg1"/>
                </a:solidFill>
              </a:rPr>
              <a:t>.</a:t>
            </a:r>
          </a:p>
          <a:p>
            <a:pPr marL="0" indent="0">
              <a:buNone/>
            </a:pPr>
            <a:endParaRPr lang="tr-TR" dirty="0">
              <a:solidFill>
                <a:schemeClr val="bg1"/>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046662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600" dirty="0">
                <a:solidFill>
                  <a:prstClr val="black"/>
                </a:solidFill>
              </a:rPr>
              <a:t>On </a:t>
            </a:r>
            <a:r>
              <a:rPr lang="tr-TR" sz="2600" dirty="0" smtClean="0">
                <a:solidFill>
                  <a:prstClr val="black"/>
                </a:solidFill>
              </a:rPr>
              <a:t>üçüncü ve on dördüncü alanlar </a:t>
            </a:r>
            <a:r>
              <a:rPr lang="tr-TR" sz="2600" dirty="0">
                <a:solidFill>
                  <a:prstClr val="black"/>
                </a:solidFill>
              </a:rPr>
              <a:t>‘</a:t>
            </a:r>
            <a:r>
              <a:rPr lang="tr-TR" sz="2600" b="1" dirty="0" smtClean="0">
                <a:solidFill>
                  <a:prstClr val="black"/>
                </a:solidFill>
              </a:rPr>
              <a:t>Borç Kalanı (TL)</a:t>
            </a:r>
            <a:r>
              <a:rPr lang="tr-TR" sz="2600" dirty="0" smtClean="0">
                <a:solidFill>
                  <a:prstClr val="black"/>
                </a:solidFill>
              </a:rPr>
              <a:t>’, </a:t>
            </a:r>
            <a:r>
              <a:rPr lang="tr-TR" sz="2600" b="1" dirty="0">
                <a:solidFill>
                  <a:prstClr val="black"/>
                </a:solidFill>
              </a:rPr>
              <a:t>Alacak Kalanı </a:t>
            </a:r>
            <a:r>
              <a:rPr lang="tr-TR" sz="2600" b="1" dirty="0" smtClean="0">
                <a:solidFill>
                  <a:prstClr val="black"/>
                </a:solidFill>
              </a:rPr>
              <a:t>(TL)</a:t>
            </a:r>
            <a:r>
              <a:rPr lang="tr-TR" sz="2600" dirty="0" smtClean="0">
                <a:solidFill>
                  <a:prstClr val="black"/>
                </a:solidFill>
              </a:rPr>
              <a:t>’ alanlarıdır. Sayısal </a:t>
            </a:r>
            <a:r>
              <a:rPr lang="tr-TR" sz="2600" dirty="0">
                <a:solidFill>
                  <a:prstClr val="black"/>
                </a:solidFill>
              </a:rPr>
              <a:t>olarak kodlanması istenen bu </a:t>
            </a:r>
            <a:r>
              <a:rPr lang="tr-TR" sz="2600" dirty="0" smtClean="0">
                <a:solidFill>
                  <a:prstClr val="black"/>
                </a:solidFill>
              </a:rPr>
              <a:t>alanlar </a:t>
            </a:r>
            <a:r>
              <a:rPr lang="tr-TR" sz="2600" dirty="0">
                <a:solidFill>
                  <a:prstClr val="black"/>
                </a:solidFill>
              </a:rPr>
              <a:t>için izin verilen karakter </a:t>
            </a:r>
            <a:r>
              <a:rPr lang="tr-TR" sz="2600" dirty="0" smtClean="0">
                <a:solidFill>
                  <a:prstClr val="black"/>
                </a:solidFill>
              </a:rPr>
              <a:t>uzunluğu </a:t>
            </a:r>
            <a:r>
              <a:rPr lang="tr-TR" sz="2600" dirty="0">
                <a:solidFill>
                  <a:prstClr val="black"/>
                </a:solidFill>
              </a:rPr>
              <a:t>18’dir. Açıklama kısmında </a:t>
            </a:r>
            <a:r>
              <a:rPr lang="tr-TR" sz="2600" dirty="0" smtClean="0">
                <a:solidFill>
                  <a:prstClr val="black"/>
                </a:solidFill>
              </a:rPr>
              <a:t>borç kalanı ve alacak kalanının aynı kayıtta </a:t>
            </a:r>
            <a:r>
              <a:rPr lang="tr-TR" sz="2600" dirty="0">
                <a:solidFill>
                  <a:prstClr val="black"/>
                </a:solidFill>
              </a:rPr>
              <a:t>dolu olamayacağı, </a:t>
            </a:r>
            <a:r>
              <a:rPr lang="tr-TR" sz="2600" dirty="0" smtClean="0">
                <a:solidFill>
                  <a:prstClr val="black"/>
                </a:solidFill>
              </a:rPr>
              <a:t>borç kalanı ve alacak kalanından biri dolu iken diğerinin 0 veya boş olması gerektiği, ve bu alanlara negatif değer girilemeyeceği ifade edilmiştir. Bu alanlarda ondalık ayraç olarak «,» virgül kullanılmalı ve iki basamaklı ondalık bildirilmelidir. İlave olarak binlik ayraç olarak da «.» nokta kullanılabilir.</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447040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On </a:t>
            </a:r>
            <a:r>
              <a:rPr lang="tr-TR" dirty="0" smtClean="0">
                <a:solidFill>
                  <a:schemeClr val="bg1"/>
                </a:solidFill>
              </a:rPr>
              <a:t>beşinci, on altıncı, on </a:t>
            </a:r>
            <a:r>
              <a:rPr lang="tr-TR" dirty="0">
                <a:solidFill>
                  <a:schemeClr val="bg1"/>
                </a:solidFill>
              </a:rPr>
              <a:t>yedinci </a:t>
            </a:r>
            <a:r>
              <a:rPr lang="tr-TR" dirty="0" smtClean="0">
                <a:solidFill>
                  <a:schemeClr val="bg1"/>
                </a:solidFill>
              </a:rPr>
              <a:t>alanlar sırasıyla </a:t>
            </a:r>
            <a:r>
              <a:rPr lang="tr-TR" b="1" dirty="0" smtClean="0">
                <a:solidFill>
                  <a:schemeClr val="bg1"/>
                </a:solidFill>
              </a:rPr>
              <a:t>‘Düzenleyen Adı Soyadı’, ‘Muhasebe Yet. Yrd. Adı Soyadı’, ‘Muhasebe Yetkilisi Adı Soyadı’ </a:t>
            </a:r>
            <a:r>
              <a:rPr lang="tr-TR" dirty="0" smtClean="0">
                <a:solidFill>
                  <a:schemeClr val="bg1"/>
                </a:solidFill>
              </a:rPr>
              <a:t>alanı </a:t>
            </a:r>
            <a:r>
              <a:rPr lang="tr-TR" dirty="0">
                <a:solidFill>
                  <a:schemeClr val="bg1"/>
                </a:solidFill>
              </a:rPr>
              <a:t>olup metin olarak kodlanması istenen bu </a:t>
            </a:r>
            <a:r>
              <a:rPr lang="tr-TR" dirty="0" smtClean="0">
                <a:solidFill>
                  <a:schemeClr val="bg1"/>
                </a:solidFill>
              </a:rPr>
              <a:t>alanlar </a:t>
            </a:r>
            <a:r>
              <a:rPr lang="tr-TR" dirty="0">
                <a:solidFill>
                  <a:schemeClr val="bg1"/>
                </a:solidFill>
              </a:rPr>
              <a:t>için izin verilen karakter boyutu </a:t>
            </a:r>
            <a:r>
              <a:rPr lang="tr-TR" dirty="0" smtClean="0">
                <a:solidFill>
                  <a:schemeClr val="bg1"/>
                </a:solidFill>
              </a:rPr>
              <a:t>250’dir</a:t>
            </a:r>
            <a:r>
              <a:rPr lang="tr-TR" dirty="0">
                <a:solidFill>
                  <a:schemeClr val="bg1"/>
                </a:solidFill>
              </a:rPr>
              <a:t>. </a:t>
            </a:r>
            <a:endParaRPr lang="tr-TR" dirty="0" smtClean="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3537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AÇIKLAMALAR EK-2 DOKÜMANI</a:t>
            </a:r>
            <a:endParaRPr lang="tr-TR" sz="4400" b="1" i="1" dirty="0">
              <a:solidFill>
                <a:schemeClr val="bg1"/>
              </a:solidFill>
            </a:endParaRPr>
          </a:p>
        </p:txBody>
      </p:sp>
    </p:spTree>
    <p:extLst>
      <p:ext uri="{BB962C8B-B14F-4D97-AF65-F5344CB8AC3E}">
        <p14:creationId xmlns:p14="http://schemas.microsoft.com/office/powerpoint/2010/main" val="3671412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Bilindiği </a:t>
            </a:r>
            <a:r>
              <a:rPr lang="tr-TR" dirty="0">
                <a:solidFill>
                  <a:schemeClr val="bg1"/>
                </a:solidFill>
              </a:rPr>
              <a:t>üzere “Kamu İdaresi Hesaplarının </a:t>
            </a:r>
            <a:r>
              <a:rPr lang="tr-TR" dirty="0" err="1">
                <a:solidFill>
                  <a:schemeClr val="bg1"/>
                </a:solidFill>
              </a:rPr>
              <a:t>Sayıştaya</a:t>
            </a:r>
            <a:r>
              <a:rPr lang="tr-TR" dirty="0">
                <a:solidFill>
                  <a:schemeClr val="bg1"/>
                </a:solidFill>
              </a:rPr>
              <a:t> Verilmesi ve Muhasebe Birimleri ile Muhasebe Yetkililerinin Bildirilmesi Hakkında Usul ve Esaslar” (Usul ve Esaslar) Başkanlığımızca yeniden belirlenerek 01.01.2020 tarihinden geçerli olmak üzere 17.09.2020 tarih ve 31247 sayılı Resmi </a:t>
            </a:r>
            <a:r>
              <a:rPr lang="tr-TR" dirty="0" err="1">
                <a:solidFill>
                  <a:schemeClr val="bg1"/>
                </a:solidFill>
              </a:rPr>
              <a:t>Gazete’de</a:t>
            </a:r>
            <a:r>
              <a:rPr lang="tr-TR" dirty="0">
                <a:solidFill>
                  <a:schemeClr val="bg1"/>
                </a:solidFill>
              </a:rPr>
              <a:t> yayımlanmıştır, cümlesi Usul ve </a:t>
            </a:r>
            <a:r>
              <a:rPr lang="tr-TR" dirty="0" err="1">
                <a:solidFill>
                  <a:schemeClr val="bg1"/>
                </a:solidFill>
              </a:rPr>
              <a:t>Esaslar’ın</a:t>
            </a:r>
            <a:r>
              <a:rPr lang="tr-TR" dirty="0">
                <a:solidFill>
                  <a:schemeClr val="bg1"/>
                </a:solidFill>
              </a:rPr>
              <a:t> 01.01.2020’den itibaren yürürlüğe gireceğini belirtiyor</a:t>
            </a:r>
            <a:r>
              <a:rPr lang="tr-TR" dirty="0" smtClean="0">
                <a:solidFill>
                  <a:schemeClr val="bg1"/>
                </a:solidFill>
              </a:rPr>
              <a:t>.</a:t>
            </a:r>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22242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İl özel idareleri ve </a:t>
            </a:r>
            <a:r>
              <a:rPr lang="tr-TR" dirty="0" err="1" smtClean="0">
                <a:solidFill>
                  <a:schemeClr val="bg1"/>
                </a:solidFill>
              </a:rPr>
              <a:t>YİKOB’lar</a:t>
            </a:r>
            <a:r>
              <a:rPr lang="tr-TR" dirty="0" smtClean="0">
                <a:solidFill>
                  <a:schemeClr val="bg1"/>
                </a:solidFill>
              </a:rPr>
              <a:t> Usul </a:t>
            </a:r>
            <a:r>
              <a:rPr lang="tr-TR" dirty="0">
                <a:solidFill>
                  <a:schemeClr val="bg1"/>
                </a:solidFill>
              </a:rPr>
              <a:t>ve Esasların </a:t>
            </a:r>
            <a:r>
              <a:rPr lang="tr-TR" dirty="0" smtClean="0">
                <a:solidFill>
                  <a:schemeClr val="bg1"/>
                </a:solidFill>
              </a:rPr>
              <a:t>EK-2’sinde </a:t>
            </a:r>
            <a:r>
              <a:rPr lang="tr-TR" dirty="0">
                <a:solidFill>
                  <a:schemeClr val="bg1"/>
                </a:solidFill>
              </a:rPr>
              <a:t>belirlenmiş olan defter, tablo, bilgi ve belgeleri gönderecektir. Usul ve </a:t>
            </a:r>
            <a:r>
              <a:rPr lang="tr-TR" dirty="0" smtClean="0">
                <a:solidFill>
                  <a:schemeClr val="bg1"/>
                </a:solidFill>
              </a:rPr>
              <a:t>Esasların </a:t>
            </a:r>
            <a:r>
              <a:rPr lang="tr-TR" dirty="0">
                <a:solidFill>
                  <a:schemeClr val="bg1"/>
                </a:solidFill>
              </a:rPr>
              <a:t>7’nci maddesinin üçüncü fıkrasından hareketle </a:t>
            </a:r>
            <a:r>
              <a:rPr lang="tr-TR" dirty="0" smtClean="0">
                <a:solidFill>
                  <a:schemeClr val="bg1"/>
                </a:solidFill>
              </a:rPr>
              <a:t>bu kuruluşların </a:t>
            </a:r>
            <a:r>
              <a:rPr lang="tr-TR" dirty="0">
                <a:solidFill>
                  <a:schemeClr val="bg1"/>
                </a:solidFill>
              </a:rPr>
              <a:t>hangi belgeleri gönderecekleri ve bunların şema/şablon bilgileri </a:t>
            </a:r>
            <a:r>
              <a:rPr lang="tr-TR" dirty="0" smtClean="0">
                <a:solidFill>
                  <a:schemeClr val="bg1"/>
                </a:solidFill>
              </a:rPr>
              <a:t>Ek-2’te </a:t>
            </a:r>
            <a:r>
              <a:rPr lang="tr-TR" dirty="0">
                <a:solidFill>
                  <a:schemeClr val="bg1"/>
                </a:solidFill>
              </a:rPr>
              <a:t>belirlenmiştir.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521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200" b="1" dirty="0">
                <a:solidFill>
                  <a:schemeClr val="bg1"/>
                </a:solidFill>
              </a:rPr>
              <a:t>Usul ve Esaslara göre gönderilmesi gereken veriler, genel kural olarak Başkanlığımıza </a:t>
            </a:r>
            <a:r>
              <a:rPr lang="tr-TR" sz="2200" b="1" dirty="0">
                <a:solidFill>
                  <a:srgbClr val="002060"/>
                </a:solidFill>
              </a:rPr>
              <a:t>Birleşik Veri Aktarım Sistemi (BVAS) </a:t>
            </a:r>
            <a:r>
              <a:rPr lang="tr-TR" sz="2200" b="1" dirty="0" err="1" smtClean="0">
                <a:solidFill>
                  <a:srgbClr val="002060"/>
                </a:solidFill>
              </a:rPr>
              <a:t>portalı</a:t>
            </a:r>
            <a:r>
              <a:rPr lang="tr-TR" sz="2200" b="1" dirty="0" smtClean="0">
                <a:solidFill>
                  <a:srgbClr val="002060"/>
                </a:solidFill>
              </a:rPr>
              <a:t>/uygulaması</a:t>
            </a:r>
            <a:r>
              <a:rPr lang="tr-TR" sz="2200" b="1" dirty="0" smtClean="0">
                <a:solidFill>
                  <a:schemeClr val="bg1"/>
                </a:solidFill>
              </a:rPr>
              <a:t> </a:t>
            </a:r>
            <a:r>
              <a:rPr lang="tr-TR" sz="2200" b="1" dirty="0">
                <a:solidFill>
                  <a:schemeClr val="bg1"/>
                </a:solidFill>
              </a:rPr>
              <a:t>üzerinden gönderilecektir.</a:t>
            </a:r>
            <a:r>
              <a:rPr lang="tr-TR" sz="2200" dirty="0">
                <a:solidFill>
                  <a:schemeClr val="bg1"/>
                </a:solidFill>
              </a:rPr>
              <a:t> Başkanlığımız, Usul ve Esasların eklerinde yer alan defter, mali tablo, belge ve bilgiler ile bunların formatı, elektronik ortamda gönderme usulü ve zamanı konularında kamu idareleri itibarıyla farklılaştırma yapabilir. Sayıştay Başkanlığı gerek görmesi halinde tabloların şema/şablon bilgilerini, gönderme usulü ve zamanı konusunda farklılaştırma yapabilir</a:t>
            </a:r>
            <a:r>
              <a:rPr lang="tr-TR" sz="2200" dirty="0" smtClean="0">
                <a:solidFill>
                  <a:schemeClr val="bg1"/>
                </a:solidFill>
              </a:rPr>
              <a:t>.</a:t>
            </a:r>
            <a:endParaRPr lang="tr-TR" sz="2200"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043903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200" dirty="0" smtClean="0">
                <a:solidFill>
                  <a:schemeClr val="bg1"/>
                </a:solidFill>
              </a:rPr>
              <a:t>EK-2 </a:t>
            </a:r>
            <a:r>
              <a:rPr lang="tr-TR" sz="2200" dirty="0">
                <a:solidFill>
                  <a:schemeClr val="bg1"/>
                </a:solidFill>
              </a:rPr>
              <a:t>kapsamındaki kamu idareleri tarafından Başkanlığımıza gönderilmesi gereken veriler, gönderme yöntemleri, periyotları ve son gönderim zamanları </a:t>
            </a:r>
            <a:r>
              <a:rPr lang="tr-TR" sz="2200" dirty="0" smtClean="0">
                <a:solidFill>
                  <a:schemeClr val="bg1"/>
                </a:solidFill>
              </a:rPr>
              <a:t>Açıklamalar Ek-2 dokümanında iki ana başlık altında düzenlenmiştir. Birinci başlık muhasebe </a:t>
            </a:r>
            <a:r>
              <a:rPr lang="tr-TR" sz="2200" dirty="0">
                <a:solidFill>
                  <a:schemeClr val="bg1"/>
                </a:solidFill>
              </a:rPr>
              <a:t>işlemlerini kendi bilişim sisteminde yürüten kamu </a:t>
            </a:r>
            <a:r>
              <a:rPr lang="tr-TR" sz="2200" dirty="0" smtClean="0">
                <a:solidFill>
                  <a:schemeClr val="bg1"/>
                </a:solidFill>
              </a:rPr>
              <a:t>idarelerini ilgilendirirken, ikinci başlık muhasebe işlemlerini e-İçişleri otomasyon sisteminde yürüten kamu idareleri ile muhasebe işlemlerini kalkınma ajansları yönetim sisteminde </a:t>
            </a:r>
            <a:r>
              <a:rPr lang="tr-TR" sz="2200" dirty="0">
                <a:solidFill>
                  <a:schemeClr val="bg1"/>
                </a:solidFill>
              </a:rPr>
              <a:t>(KAYS) </a:t>
            </a:r>
            <a:r>
              <a:rPr lang="tr-TR" sz="2200" dirty="0" smtClean="0">
                <a:solidFill>
                  <a:schemeClr val="bg1"/>
                </a:solidFill>
              </a:rPr>
              <a:t>yürüten kamu idarelerini ilgilendirmektedir. </a:t>
            </a:r>
            <a:r>
              <a:rPr lang="tr-TR" sz="2200" b="1" dirty="0" smtClean="0">
                <a:solidFill>
                  <a:schemeClr val="bg1"/>
                </a:solidFill>
              </a:rPr>
              <a:t>İl özel idareleri ve </a:t>
            </a:r>
            <a:r>
              <a:rPr lang="tr-TR" sz="2200" b="1" dirty="0" err="1" smtClean="0">
                <a:solidFill>
                  <a:schemeClr val="bg1"/>
                </a:solidFill>
              </a:rPr>
              <a:t>YİKOB’lar</a:t>
            </a:r>
            <a:r>
              <a:rPr lang="tr-TR" sz="2200" b="1" dirty="0" smtClean="0">
                <a:solidFill>
                  <a:schemeClr val="bg1"/>
                </a:solidFill>
              </a:rPr>
              <a:t> muhasebe işlemlerini e-İçişleri sisteminde tuttuğu için ikinci başlık kapsamında değerlendirilecektir.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10221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pPr marL="0" indent="0">
              <a:buNone/>
            </a:pPr>
            <a:endParaRPr lang="tr-TR" sz="2800" dirty="0">
              <a:solidFill>
                <a:srgbClr val="000000"/>
              </a:solidFill>
              <a:latin typeface="Times New Roman" panose="02020603050405020304" pitchFamily="18" charset="0"/>
            </a:endParaRPr>
          </a:p>
          <a:p>
            <a:r>
              <a:rPr lang="tr-TR" b="1" dirty="0" smtClean="0">
                <a:solidFill>
                  <a:schemeClr val="bg1"/>
                </a:solidFill>
              </a:rPr>
              <a:t>a</a:t>
            </a:r>
            <a:r>
              <a:rPr lang="tr-TR" b="1" dirty="0">
                <a:solidFill>
                  <a:schemeClr val="bg1"/>
                </a:solidFill>
              </a:rPr>
              <a:t>) Dönem başında: </a:t>
            </a:r>
            <a:endParaRPr lang="tr-TR" dirty="0">
              <a:solidFill>
                <a:schemeClr val="bg1"/>
              </a:solidFill>
            </a:endParaRPr>
          </a:p>
          <a:p>
            <a:r>
              <a:rPr lang="tr-TR" dirty="0">
                <a:solidFill>
                  <a:schemeClr val="bg1"/>
                </a:solidFill>
              </a:rPr>
              <a:t>1- Tablo </a:t>
            </a:r>
            <a:r>
              <a:rPr lang="tr-TR" dirty="0" smtClean="0">
                <a:solidFill>
                  <a:schemeClr val="bg1"/>
                </a:solidFill>
              </a:rPr>
              <a:t>2.1 </a:t>
            </a:r>
            <a:r>
              <a:rPr lang="tr-TR" dirty="0">
                <a:solidFill>
                  <a:schemeClr val="bg1"/>
                </a:solidFill>
              </a:rPr>
              <a:t>Muhasebe Birimi Bilgi Formu </a:t>
            </a:r>
          </a:p>
          <a:p>
            <a:r>
              <a:rPr lang="tr-TR" dirty="0">
                <a:solidFill>
                  <a:schemeClr val="bg1"/>
                </a:solidFill>
              </a:rPr>
              <a:t>2- Tablo </a:t>
            </a:r>
            <a:r>
              <a:rPr lang="tr-TR" dirty="0" smtClean="0">
                <a:solidFill>
                  <a:schemeClr val="bg1"/>
                </a:solidFill>
              </a:rPr>
              <a:t>2.2 </a:t>
            </a:r>
            <a:r>
              <a:rPr lang="tr-TR" dirty="0">
                <a:solidFill>
                  <a:schemeClr val="bg1"/>
                </a:solidFill>
              </a:rPr>
              <a:t>Banka Hesapları Bilgi Formu </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13843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lstStyle/>
          <a:p>
            <a:pPr algn="ctr"/>
            <a:r>
              <a:rPr lang="tr-TR" dirty="0" smtClean="0"/>
              <a:t>Kurallar/dokümanlar</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sz="2000" dirty="0">
                <a:solidFill>
                  <a:schemeClr val="bg1"/>
                </a:solidFill>
              </a:rPr>
              <a:t>BVAS Portal Kurallar/Dokümanlar menüsü </a:t>
            </a:r>
            <a:r>
              <a:rPr lang="tr-TR" sz="2000" dirty="0" smtClean="0">
                <a:solidFill>
                  <a:schemeClr val="bg1"/>
                </a:solidFill>
              </a:rPr>
              <a:t>içinde</a:t>
            </a:r>
            <a:r>
              <a:rPr lang="tr-TR" sz="2000" dirty="0">
                <a:solidFill>
                  <a:schemeClr val="bg1"/>
                </a:solidFill>
              </a:rPr>
              <a:t> </a:t>
            </a:r>
            <a:r>
              <a:rPr lang="tr-TR" sz="2000" dirty="0" smtClean="0">
                <a:solidFill>
                  <a:schemeClr val="bg1"/>
                </a:solidFill>
              </a:rPr>
              <a:t>aşağıdaki belgeler bulunmaktadır.</a:t>
            </a:r>
            <a:endParaRPr lang="tr-TR" sz="2000" dirty="0">
              <a:solidFill>
                <a:schemeClr val="bg1"/>
              </a:solidFill>
            </a:endParaRPr>
          </a:p>
          <a:p>
            <a:pPr lvl="0"/>
            <a:endParaRPr lang="tr-TR" dirty="0" smtClean="0">
              <a:solidFill>
                <a:schemeClr val="bg1"/>
              </a:solidFill>
            </a:endParaRPr>
          </a:p>
          <a:p>
            <a:pPr lvl="0"/>
            <a:endParaRPr lang="tr-TR" dirty="0">
              <a:solidFill>
                <a:schemeClr val="bg1"/>
              </a:solidFill>
            </a:endParaRPr>
          </a:p>
          <a:p>
            <a:pPr lvl="0"/>
            <a:endParaRPr lang="tr-TR" dirty="0" smtClean="0">
              <a:solidFill>
                <a:schemeClr val="bg1"/>
              </a:solidFill>
            </a:endParaRPr>
          </a:p>
          <a:p>
            <a:pPr lvl="0"/>
            <a:endParaRPr lang="tr-TR" dirty="0">
              <a:solidFill>
                <a:schemeClr val="bg1"/>
              </a:solidFill>
            </a:endParaRPr>
          </a:p>
          <a:p>
            <a:endParaRPr lang="tr-TR" dirty="0" smtClean="0"/>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6082" y="2259264"/>
            <a:ext cx="4500000" cy="2997413"/>
          </a:xfrm>
          <a:prstGeom prst="rect">
            <a:avLst/>
          </a:prstGeom>
        </p:spPr>
      </p:pic>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5486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 BVAS üzerinden, </a:t>
            </a:r>
          </a:p>
          <a:p>
            <a:r>
              <a:rPr lang="tr-TR" dirty="0">
                <a:solidFill>
                  <a:schemeClr val="bg1"/>
                </a:solidFill>
              </a:rPr>
              <a:t>- İlgili yılın başında, ocak ayının sonuna kadar gönderilir. Bu bilgilerde değişiklik olduğu takdirde, değişiklik tarihinden itibaren bir ay içinde yeniden gönderilir. </a:t>
            </a:r>
          </a:p>
          <a:p>
            <a:r>
              <a:rPr lang="tr-TR" dirty="0">
                <a:solidFill>
                  <a:schemeClr val="bg1"/>
                </a:solidFill>
              </a:rPr>
              <a:t>- Usul ve Esaslar </a:t>
            </a:r>
            <a:r>
              <a:rPr lang="tr-TR" dirty="0" smtClean="0">
                <a:solidFill>
                  <a:schemeClr val="bg1"/>
                </a:solidFill>
              </a:rPr>
              <a:t>01.01.2020 </a:t>
            </a:r>
            <a:r>
              <a:rPr lang="tr-TR" dirty="0">
                <a:solidFill>
                  <a:schemeClr val="bg1"/>
                </a:solidFill>
              </a:rPr>
              <a:t>tarihinden itibaren geçerli olarak yürürlüğe girdiğinden, kamu idareleri kendilerine kullanıcı adı ve şifre bildirildikten sonraki bir ay içinde Tablo </a:t>
            </a:r>
            <a:r>
              <a:rPr lang="tr-TR" dirty="0" smtClean="0">
                <a:solidFill>
                  <a:schemeClr val="bg1"/>
                </a:solidFill>
              </a:rPr>
              <a:t>2.1 </a:t>
            </a:r>
            <a:r>
              <a:rPr lang="tr-TR" dirty="0">
                <a:solidFill>
                  <a:schemeClr val="bg1"/>
                </a:solidFill>
              </a:rPr>
              <a:t>ile Tablo </a:t>
            </a:r>
            <a:r>
              <a:rPr lang="tr-TR" dirty="0" smtClean="0">
                <a:solidFill>
                  <a:schemeClr val="bg1"/>
                </a:solidFill>
              </a:rPr>
              <a:t>2.2’yi </a:t>
            </a:r>
            <a:r>
              <a:rPr lang="tr-TR" dirty="0">
                <a:solidFill>
                  <a:schemeClr val="bg1"/>
                </a:solidFill>
              </a:rPr>
              <a:t>BVAS üzerinden ve güncel bilgilerle göndermelidir. </a:t>
            </a:r>
          </a:p>
          <a:p>
            <a:r>
              <a:rPr lang="tr-TR" dirty="0">
                <a:solidFill>
                  <a:schemeClr val="bg1"/>
                </a:solidFill>
              </a:rPr>
              <a:t>- 2021 yılının Ocak ayı içinde bu </a:t>
            </a:r>
            <a:r>
              <a:rPr lang="tr-TR" dirty="0" smtClean="0">
                <a:solidFill>
                  <a:schemeClr val="bg1"/>
                </a:solidFill>
              </a:rPr>
              <a:t>iki </a:t>
            </a:r>
            <a:r>
              <a:rPr lang="tr-TR" dirty="0">
                <a:solidFill>
                  <a:schemeClr val="bg1"/>
                </a:solidFill>
              </a:rPr>
              <a:t>tabloyu güncel bilgilerle doldurmanız gerekmektedir.</a:t>
            </a:r>
          </a:p>
          <a:p>
            <a:endParaRPr lang="tr-TR" dirty="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46718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smtClean="0">
                <a:solidFill>
                  <a:schemeClr val="bg1"/>
                </a:solidFill>
              </a:rPr>
              <a:t>Aylık olarak veri gönderilmesi hususu;</a:t>
            </a:r>
          </a:p>
          <a:p>
            <a:r>
              <a:rPr lang="tr-TR" b="1" dirty="0" smtClean="0">
                <a:solidFill>
                  <a:schemeClr val="bg1"/>
                </a:solidFill>
              </a:rPr>
              <a:t> </a:t>
            </a:r>
            <a:r>
              <a:rPr lang="tr-TR" dirty="0">
                <a:solidFill>
                  <a:schemeClr val="bg1"/>
                </a:solidFill>
              </a:rPr>
              <a:t>İl özel idareleri ve yatırım izleme ve koordinasyon başkanlıkları, muhasebe işlemlerini İçişleri Bakanlığı tarafından idare olunan e-İçişleri Otomasyon Sisteminde yürüttükleri için bu idarelere ait</a:t>
            </a:r>
            <a:r>
              <a:rPr lang="tr-TR" b="1" dirty="0">
                <a:solidFill>
                  <a:schemeClr val="bg1"/>
                </a:solidFill>
              </a:rPr>
              <a:t> </a:t>
            </a:r>
            <a:r>
              <a:rPr lang="tr-TR" b="1" dirty="0" smtClean="0">
                <a:solidFill>
                  <a:schemeClr val="bg1"/>
                </a:solidFill>
              </a:rPr>
              <a:t>Birleştirilmiş </a:t>
            </a:r>
            <a:r>
              <a:rPr lang="tr-TR" b="1" dirty="0">
                <a:solidFill>
                  <a:schemeClr val="bg1"/>
                </a:solidFill>
              </a:rPr>
              <a:t>V</a:t>
            </a:r>
            <a:r>
              <a:rPr lang="tr-TR" b="1" dirty="0" smtClean="0">
                <a:solidFill>
                  <a:schemeClr val="bg1"/>
                </a:solidFill>
              </a:rPr>
              <a:t>eriler Defterini </a:t>
            </a:r>
            <a:r>
              <a:rPr lang="tr-TR" b="1" dirty="0">
                <a:solidFill>
                  <a:schemeClr val="bg1"/>
                </a:solidFill>
              </a:rPr>
              <a:t>Başkanlığımıza verme sorumluluğu Usul ve Esasların 7’nci maddesinin 4’üncü fıkrası uyarınca İçişleri Bakanlığındadır</a:t>
            </a:r>
            <a:r>
              <a:rPr lang="tr-TR" b="1" dirty="0" smtClean="0">
                <a:solidFill>
                  <a:schemeClr val="bg1"/>
                </a:solidFill>
              </a:rPr>
              <a:t>.</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811640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smtClean="0">
                <a:solidFill>
                  <a:schemeClr val="bg1"/>
                </a:solidFill>
              </a:rPr>
              <a:t>Aylık olarak veri gönderilmesi hususu;</a:t>
            </a:r>
          </a:p>
          <a:p>
            <a:r>
              <a:rPr lang="tr-TR" dirty="0">
                <a:solidFill>
                  <a:schemeClr val="bg1"/>
                </a:solidFill>
              </a:rPr>
              <a:t>Ayrıca eski tarihli Usul ve Esaslar döneminde gönderilmesi gereken aylık mizan sorumluluğu da </a:t>
            </a:r>
            <a:r>
              <a:rPr lang="tr-TR" b="1" dirty="0">
                <a:solidFill>
                  <a:schemeClr val="bg1"/>
                </a:solidFill>
              </a:rPr>
              <a:t>yeni tarihli Usul ve Esaslar ile kaldırılmıştır.</a:t>
            </a:r>
          </a:p>
          <a:p>
            <a:r>
              <a:rPr lang="tr-TR" dirty="0">
                <a:solidFill>
                  <a:schemeClr val="bg1"/>
                </a:solidFill>
              </a:rPr>
              <a:t>Yukarıda verilen bilgi ışığında ayrı ayrı İl özel idareleri ve yatırım izleme ve koordinasyon başkanlıkları sorumluları tarafından </a:t>
            </a:r>
            <a:r>
              <a:rPr lang="tr-TR" b="1" dirty="0">
                <a:solidFill>
                  <a:schemeClr val="bg1"/>
                </a:solidFill>
              </a:rPr>
              <a:t>aylık yüklenecek/gönderilecek bir veri bulunmamaktadır.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20964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b="1" dirty="0" smtClean="0"/>
          </a:p>
          <a:p>
            <a:r>
              <a:rPr lang="tr-TR" b="1" dirty="0" smtClean="0">
                <a:solidFill>
                  <a:schemeClr val="bg1"/>
                </a:solidFill>
              </a:rPr>
              <a:t>b) </a:t>
            </a:r>
            <a:r>
              <a:rPr lang="tr-TR" b="1" dirty="0">
                <a:solidFill>
                  <a:schemeClr val="bg1"/>
                </a:solidFill>
              </a:rPr>
              <a:t>Dönem Sonunda</a:t>
            </a:r>
          </a:p>
          <a:p>
            <a:r>
              <a:rPr lang="tr-TR" b="1" dirty="0" smtClean="0">
                <a:solidFill>
                  <a:schemeClr val="bg1"/>
                </a:solidFill>
              </a:rPr>
              <a:t>b1</a:t>
            </a:r>
            <a:r>
              <a:rPr lang="tr-TR" b="1" dirty="0">
                <a:solidFill>
                  <a:schemeClr val="bg1"/>
                </a:solidFill>
              </a:rPr>
              <a:t>) Mali Tablolara ilişkin veriler:</a:t>
            </a:r>
          </a:p>
          <a:p>
            <a:pPr marL="0" indent="0">
              <a:buNone/>
            </a:pPr>
            <a:r>
              <a:rPr lang="tr-TR" dirty="0">
                <a:solidFill>
                  <a:schemeClr val="bg1"/>
                </a:solidFill>
              </a:rPr>
              <a:t>1- Tablo 2.5 Bilanço</a:t>
            </a:r>
          </a:p>
          <a:p>
            <a:pPr marL="0" indent="0">
              <a:buNone/>
            </a:pPr>
            <a:r>
              <a:rPr lang="tr-TR" dirty="0">
                <a:solidFill>
                  <a:schemeClr val="bg1"/>
                </a:solidFill>
              </a:rPr>
              <a:t>2- Tablo 2.6 Faaliyet Sonuçları Tablosu</a:t>
            </a:r>
          </a:p>
          <a:p>
            <a:pPr marL="0" indent="0">
              <a:buNone/>
            </a:pPr>
            <a:r>
              <a:rPr lang="tr-TR" dirty="0">
                <a:solidFill>
                  <a:schemeClr val="bg1"/>
                </a:solidFill>
              </a:rPr>
              <a:t>3- Tablo 2.7 Mali Tablo Dipnot ve Açıklamaları</a:t>
            </a:r>
          </a:p>
          <a:p>
            <a:pPr marL="0" indent="0">
              <a:buNone/>
            </a:pPr>
            <a:r>
              <a:rPr lang="tr-TR" dirty="0">
                <a:solidFill>
                  <a:schemeClr val="bg1"/>
                </a:solidFill>
              </a:rPr>
              <a:t>- BVAS üzerinden,</a:t>
            </a:r>
          </a:p>
          <a:p>
            <a:pPr marL="0" indent="0">
              <a:buNone/>
            </a:pPr>
            <a:r>
              <a:rPr lang="tr-TR" dirty="0">
                <a:solidFill>
                  <a:schemeClr val="bg1"/>
                </a:solidFill>
              </a:rPr>
              <a:t>- Sonraki yılın şubat ayının sonuna kadar gönderilir.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721536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r>
              <a:rPr lang="tr-TR" b="1" dirty="0">
                <a:solidFill>
                  <a:schemeClr val="bg1"/>
                </a:solidFill>
              </a:rPr>
              <a:t>b2) Mali Tablolar dışındaki tablo, belge ve bilgiye ilişkin veriler:</a:t>
            </a:r>
          </a:p>
          <a:p>
            <a:r>
              <a:rPr lang="tr-TR" dirty="0">
                <a:solidFill>
                  <a:schemeClr val="bg1"/>
                </a:solidFill>
              </a:rPr>
              <a:t>1- Tablo 2.3 İdare Taşınır Mal Yönetimi Ayrıntılı Hesap Cetveli</a:t>
            </a:r>
          </a:p>
          <a:p>
            <a:r>
              <a:rPr lang="tr-TR" dirty="0">
                <a:solidFill>
                  <a:schemeClr val="bg1"/>
                </a:solidFill>
              </a:rPr>
              <a:t>2- Tablo 2.4 İdare Taşınır Mal Yönetim Hesabı İcmal Cetveli</a:t>
            </a:r>
          </a:p>
          <a:p>
            <a:r>
              <a:rPr lang="tr-TR" dirty="0">
                <a:solidFill>
                  <a:schemeClr val="bg1"/>
                </a:solidFill>
              </a:rPr>
              <a:t>3- Tablo 2.9 Geçici Mizan</a:t>
            </a:r>
          </a:p>
          <a:p>
            <a:r>
              <a:rPr lang="tr-TR" dirty="0">
                <a:solidFill>
                  <a:schemeClr val="bg1"/>
                </a:solidFill>
              </a:rPr>
              <a:t>4- Tablo 2.10 Kesin Mizan</a:t>
            </a:r>
          </a:p>
          <a:p>
            <a:r>
              <a:rPr lang="tr-TR" dirty="0">
                <a:solidFill>
                  <a:schemeClr val="bg1"/>
                </a:solidFill>
              </a:rPr>
              <a:t>- BVAS üzerinden,</a:t>
            </a:r>
          </a:p>
          <a:p>
            <a:r>
              <a:rPr lang="tr-TR" dirty="0">
                <a:solidFill>
                  <a:schemeClr val="bg1"/>
                </a:solidFill>
              </a:rPr>
              <a:t>- Sonraki yılın ocak ayı sonuna kadar gönderilir. (Kesin mizan bilanço ile birlikte gönderilebilir)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21670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250469" y="1016746"/>
            <a:ext cx="9905999" cy="5841254"/>
          </a:xfrm>
        </p:spPr>
        <p:txBody>
          <a:bodyPr>
            <a:normAutofit/>
          </a:bodyPr>
          <a:lstStyle/>
          <a:p>
            <a:endParaRPr lang="tr-TR" dirty="0" smtClean="0"/>
          </a:p>
          <a:p>
            <a:r>
              <a:rPr lang="tr-TR" dirty="0" smtClean="0">
                <a:solidFill>
                  <a:schemeClr val="bg1"/>
                </a:solidFill>
              </a:rPr>
              <a:t>Bütün </a:t>
            </a:r>
            <a:r>
              <a:rPr lang="tr-TR" dirty="0">
                <a:solidFill>
                  <a:schemeClr val="bg1"/>
                </a:solidFill>
              </a:rPr>
              <a:t>kamu idareleri, yukarıda açıklanan elektronik verilere ilave olarak, Usul ve Esasların “Geçiş Hükümleri” başlıklı Geçici 1’inci maddesi gereği, </a:t>
            </a:r>
            <a:r>
              <a:rPr lang="tr-TR" b="1" dirty="0">
                <a:solidFill>
                  <a:srgbClr val="002060"/>
                </a:solidFill>
              </a:rPr>
              <a:t>yevmiye defterinin kapanış kayıtlarını içeren son sayfası veya sayfaları ile (yukarıda sayılan) mali tablo, belge ve bilgileri imzalı ve mühürlü olarak ayrıca gönderirler.</a:t>
            </a:r>
            <a:r>
              <a:rPr lang="tr-TR" dirty="0">
                <a:solidFill>
                  <a:schemeClr val="bg1"/>
                </a:solidFill>
              </a:rPr>
              <a:t> Verilerin gönderimine ilişkin yazılımda elektronik imza / mühür geliştirmesi uygulamaya geçtiğinde, Usul ve Esasların Geçici 1’inci maddesine göre belgelerin imzalı / mühürlü gönderimi sona erecektir</a:t>
            </a:r>
            <a:r>
              <a:rPr lang="tr-TR" dirty="0" smtClean="0">
                <a:solidFill>
                  <a:schemeClr val="bg1"/>
                </a:solidFill>
              </a:rPr>
              <a:t>.</a:t>
            </a:r>
            <a:endParaRPr lang="tr-TR" b="1" dirty="0">
              <a:solidFill>
                <a:srgbClr val="002060"/>
              </a:solidFill>
            </a:endParaRPr>
          </a:p>
          <a:p>
            <a:endParaRPr lang="tr-TR" b="1" dirty="0">
              <a:solidFill>
                <a:srgbClr val="002060"/>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27836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smtClean="0"/>
              <a:t>açıklamalar Ek-2:</a:t>
            </a:r>
            <a:endParaRPr lang="tr-TR" dirty="0"/>
          </a:p>
        </p:txBody>
      </p:sp>
      <p:sp>
        <p:nvSpPr>
          <p:cNvPr id="3" name="İçerik Yer Tutucusu 2"/>
          <p:cNvSpPr>
            <a:spLocks noGrp="1"/>
          </p:cNvSpPr>
          <p:nvPr>
            <p:ph idx="1"/>
          </p:nvPr>
        </p:nvSpPr>
        <p:spPr>
          <a:xfrm>
            <a:off x="1250469" y="1016746"/>
            <a:ext cx="9905999" cy="5841254"/>
          </a:xfrm>
        </p:spPr>
        <p:txBody>
          <a:bodyPr>
            <a:normAutofit/>
          </a:bodyPr>
          <a:lstStyle/>
          <a:p>
            <a:endParaRPr lang="tr-TR" dirty="0" smtClean="0"/>
          </a:p>
          <a:p>
            <a:r>
              <a:rPr lang="tr-TR" dirty="0">
                <a:solidFill>
                  <a:schemeClr val="bg1"/>
                </a:solidFill>
              </a:rPr>
              <a:t>6085 sayılı Sayıştay Kanunu’nun 8’inci maddesi ile Usul Esasların 7’nci maddesinin ikinci fıkrası gereğince Kamu idaresi hesaplarını verme sorumluluğu, ilgili kamu idaresinin </a:t>
            </a:r>
            <a:r>
              <a:rPr lang="tr-TR" b="1" dirty="0">
                <a:solidFill>
                  <a:srgbClr val="002060"/>
                </a:solidFill>
              </a:rPr>
              <a:t>üst yöneticisi ile muhasebe yetkilisindedir.</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092007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TEŞEKKÜRLER…</a:t>
            </a:r>
            <a:endParaRPr lang="tr-TR" sz="4400" b="1" i="1" dirty="0">
              <a:solidFill>
                <a:schemeClr val="bg1"/>
              </a:solidFill>
            </a:endParaRPr>
          </a:p>
        </p:txBody>
      </p:sp>
    </p:spTree>
    <p:extLst>
      <p:ext uri="{BB962C8B-B14F-4D97-AF65-F5344CB8AC3E}">
        <p14:creationId xmlns:p14="http://schemas.microsoft.com/office/powerpoint/2010/main" val="3562466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lstStyle/>
          <a:p>
            <a:pPr algn="ctr"/>
            <a:r>
              <a:rPr lang="tr-TR" dirty="0" smtClean="0"/>
              <a:t>Kurallar/dokümanlar</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endParaRPr lang="tr-TR" dirty="0"/>
          </a:p>
          <a:p>
            <a:endParaRPr lang="tr-TR" dirty="0" smtClean="0"/>
          </a:p>
          <a:p>
            <a:r>
              <a:rPr lang="tr-TR" dirty="0" smtClean="0">
                <a:solidFill>
                  <a:schemeClr val="bg1"/>
                </a:solidFill>
              </a:rPr>
              <a:t>Bu </a:t>
            </a:r>
            <a:r>
              <a:rPr lang="tr-TR" dirty="0">
                <a:solidFill>
                  <a:schemeClr val="bg1"/>
                </a:solidFill>
              </a:rPr>
              <a:t>eğitimde bir kullanıcının BVAS Uygulama üstünden veri yüklemesi açısından önemli </a:t>
            </a:r>
            <a:r>
              <a:rPr lang="tr-TR" dirty="0" smtClean="0">
                <a:solidFill>
                  <a:schemeClr val="bg1"/>
                </a:solidFill>
              </a:rPr>
              <a:t>gördüğümüz </a:t>
            </a:r>
            <a:r>
              <a:rPr lang="tr-TR" dirty="0">
                <a:solidFill>
                  <a:schemeClr val="bg1"/>
                </a:solidFill>
              </a:rPr>
              <a:t>Kurallar </a:t>
            </a:r>
            <a:r>
              <a:rPr lang="tr-TR" dirty="0" smtClean="0">
                <a:solidFill>
                  <a:schemeClr val="bg1"/>
                </a:solidFill>
              </a:rPr>
              <a:t>Ek-2 </a:t>
            </a:r>
            <a:r>
              <a:rPr lang="tr-TR" dirty="0">
                <a:solidFill>
                  <a:schemeClr val="bg1"/>
                </a:solidFill>
              </a:rPr>
              <a:t>belgesi ile hangi belgenin ne zaman gönderileceğini anlatan Açıklamalar </a:t>
            </a:r>
            <a:r>
              <a:rPr lang="tr-TR" dirty="0" smtClean="0">
                <a:solidFill>
                  <a:schemeClr val="bg1"/>
                </a:solidFill>
              </a:rPr>
              <a:t>Ek-2 </a:t>
            </a:r>
            <a:r>
              <a:rPr lang="tr-TR" dirty="0">
                <a:solidFill>
                  <a:schemeClr val="bg1"/>
                </a:solidFill>
              </a:rPr>
              <a:t>başlıklı </a:t>
            </a:r>
            <a:r>
              <a:rPr lang="tr-TR" dirty="0" smtClean="0">
                <a:solidFill>
                  <a:schemeClr val="bg1"/>
                </a:solidFill>
              </a:rPr>
              <a:t>iki </a:t>
            </a:r>
            <a:r>
              <a:rPr lang="tr-TR" dirty="0">
                <a:solidFill>
                  <a:schemeClr val="bg1"/>
                </a:solidFill>
              </a:rPr>
              <a:t>belge incelenecektir.</a:t>
            </a:r>
          </a:p>
          <a:p>
            <a:pPr lvl="0"/>
            <a:endParaRPr lang="tr-TR" dirty="0" smtClean="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7251" y="-72302"/>
            <a:ext cx="2034749" cy="2034749"/>
          </a:xfrm>
          <a:prstGeom prst="rect">
            <a:avLst/>
          </a:prstGeom>
        </p:spPr>
      </p:pic>
    </p:spTree>
    <p:extLst>
      <p:ext uri="{BB962C8B-B14F-4D97-AF65-F5344CB8AC3E}">
        <p14:creationId xmlns:p14="http://schemas.microsoft.com/office/powerpoint/2010/main" val="3226799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endParaRPr lang="tr-TR" dirty="0">
              <a:solidFill>
                <a:schemeClr val="bg1"/>
              </a:solidFill>
            </a:endParaRPr>
          </a:p>
          <a:p>
            <a:r>
              <a:rPr lang="tr-TR" dirty="0" smtClean="0">
                <a:solidFill>
                  <a:schemeClr val="bg1"/>
                </a:solidFill>
              </a:rPr>
              <a:t>Bu </a:t>
            </a:r>
            <a:r>
              <a:rPr lang="tr-TR" dirty="0">
                <a:solidFill>
                  <a:schemeClr val="bg1"/>
                </a:solidFill>
              </a:rPr>
              <a:t>belge içinde Usul ve </a:t>
            </a:r>
            <a:r>
              <a:rPr lang="tr-TR" dirty="0" err="1">
                <a:solidFill>
                  <a:schemeClr val="bg1"/>
                </a:solidFill>
              </a:rPr>
              <a:t>Esaslar’ın</a:t>
            </a:r>
            <a:r>
              <a:rPr lang="tr-TR" dirty="0">
                <a:solidFill>
                  <a:schemeClr val="bg1"/>
                </a:solidFill>
              </a:rPr>
              <a:t> 7’nci maddesinin üçüncü fıkrasındaki atıfla 5’inci maddede sayılan defter, belge ve bilgilerden </a:t>
            </a:r>
            <a:r>
              <a:rPr lang="tr-TR" dirty="0" smtClean="0">
                <a:solidFill>
                  <a:schemeClr val="bg1"/>
                </a:solidFill>
              </a:rPr>
              <a:t>mahalli idarelerin </a:t>
            </a:r>
            <a:r>
              <a:rPr lang="tr-TR" dirty="0">
                <a:solidFill>
                  <a:schemeClr val="bg1"/>
                </a:solidFill>
              </a:rPr>
              <a:t>göndermeleri gerekenlerin belirlenmiş formatları bulunmaktadır.</a:t>
            </a:r>
          </a:p>
          <a:p>
            <a:r>
              <a:rPr lang="tr-TR" dirty="0">
                <a:solidFill>
                  <a:schemeClr val="bg1"/>
                </a:solidFill>
              </a:rPr>
              <a:t>Bu belgede bulunan bilgiler </a:t>
            </a:r>
            <a:r>
              <a:rPr lang="tr-TR" dirty="0" smtClean="0">
                <a:solidFill>
                  <a:schemeClr val="bg1"/>
                </a:solidFill>
              </a:rPr>
              <a:t>gönderilmesi </a:t>
            </a:r>
            <a:r>
              <a:rPr lang="tr-TR" dirty="0">
                <a:solidFill>
                  <a:schemeClr val="bg1"/>
                </a:solidFill>
              </a:rPr>
              <a:t>istenen </a:t>
            </a:r>
            <a:r>
              <a:rPr lang="tr-TR" dirty="0" smtClean="0">
                <a:solidFill>
                  <a:schemeClr val="bg1"/>
                </a:solidFill>
              </a:rPr>
              <a:t>tabloların </a:t>
            </a:r>
            <a:r>
              <a:rPr lang="tr-TR" dirty="0">
                <a:solidFill>
                  <a:schemeClr val="bg1"/>
                </a:solidFill>
              </a:rPr>
              <a:t>hangi alanlardan oluşacağı, bu </a:t>
            </a:r>
            <a:r>
              <a:rPr lang="tr-TR" dirty="0" smtClean="0">
                <a:solidFill>
                  <a:schemeClr val="bg1"/>
                </a:solidFill>
              </a:rPr>
              <a:t>alanların hangilerinin </a:t>
            </a:r>
            <a:r>
              <a:rPr lang="tr-TR" dirty="0">
                <a:solidFill>
                  <a:schemeClr val="bg1"/>
                </a:solidFill>
              </a:rPr>
              <a:t>sayısal, tarih veya metin olarak kodlanması gerektiği, izin verilen maksimum karakter sayısı, açıklaması ve örnekleri bulunmaktadır.</a:t>
            </a:r>
          </a:p>
          <a:p>
            <a:pPr lvl="0"/>
            <a:endParaRPr lang="tr-TR" dirty="0" smtClean="0">
              <a:solidFill>
                <a:schemeClr val="bg1"/>
              </a:solidFill>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357604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r>
              <a:rPr lang="tr-TR" dirty="0" smtClean="0">
                <a:solidFill>
                  <a:schemeClr val="bg1"/>
                </a:solidFill>
              </a:rPr>
              <a:t>Mahalli idarelerin </a:t>
            </a:r>
            <a:r>
              <a:rPr lang="tr-TR" dirty="0">
                <a:solidFill>
                  <a:schemeClr val="bg1"/>
                </a:solidFill>
              </a:rPr>
              <a:t>göndermeleri gereken tablo sayısı bu belgede </a:t>
            </a:r>
            <a:r>
              <a:rPr lang="tr-TR" dirty="0" smtClean="0">
                <a:solidFill>
                  <a:schemeClr val="bg1"/>
                </a:solidFill>
              </a:rPr>
              <a:t>10’dur</a:t>
            </a:r>
            <a:r>
              <a:rPr lang="tr-TR" dirty="0">
                <a:solidFill>
                  <a:schemeClr val="bg1"/>
                </a:solidFill>
              </a:rPr>
              <a:t>. Mali tablo dipnot ve açıklamaları dışında bütün tablolara ilişkin kurallar bu belgede belirtilmiştir. Mali tablo dipnot ve açıklamaları için serbest dosya kuralı öngörülmüş olup </a:t>
            </a:r>
            <a:r>
              <a:rPr lang="tr-TR" dirty="0" smtClean="0">
                <a:solidFill>
                  <a:schemeClr val="bg1"/>
                </a:solidFill>
              </a:rPr>
              <a:t>PDF </a:t>
            </a:r>
            <a:r>
              <a:rPr lang="tr-TR" dirty="0">
                <a:solidFill>
                  <a:schemeClr val="bg1"/>
                </a:solidFill>
              </a:rPr>
              <a:t>olarak düzenlenen büyüklüğü 50 </a:t>
            </a:r>
            <a:r>
              <a:rPr lang="tr-TR" dirty="0" smtClean="0">
                <a:solidFill>
                  <a:schemeClr val="bg1"/>
                </a:solidFill>
              </a:rPr>
              <a:t>MB’ye kadar </a:t>
            </a:r>
            <a:r>
              <a:rPr lang="tr-TR" dirty="0">
                <a:solidFill>
                  <a:schemeClr val="bg1"/>
                </a:solidFill>
              </a:rPr>
              <a:t>olan bütün belgeler sisteme alınacaktır.</a:t>
            </a:r>
          </a:p>
          <a:p>
            <a:r>
              <a:rPr lang="tr-TR" dirty="0">
                <a:solidFill>
                  <a:schemeClr val="bg1"/>
                </a:solidFill>
              </a:rPr>
              <a:t>Mali tablo dipnot ve açıklamaları dışında Kurallar </a:t>
            </a:r>
            <a:r>
              <a:rPr lang="tr-TR" dirty="0" smtClean="0">
                <a:solidFill>
                  <a:schemeClr val="bg1"/>
                </a:solidFill>
              </a:rPr>
              <a:t>Ek-2 </a:t>
            </a:r>
            <a:r>
              <a:rPr lang="tr-TR" dirty="0">
                <a:solidFill>
                  <a:schemeClr val="bg1"/>
                </a:solidFill>
              </a:rPr>
              <a:t>belgesinde </a:t>
            </a:r>
            <a:r>
              <a:rPr lang="tr-TR" dirty="0" smtClean="0">
                <a:solidFill>
                  <a:schemeClr val="bg1"/>
                </a:solidFill>
              </a:rPr>
              <a:t>9 </a:t>
            </a:r>
            <a:r>
              <a:rPr lang="tr-TR" dirty="0">
                <a:solidFill>
                  <a:schemeClr val="bg1"/>
                </a:solidFill>
              </a:rPr>
              <a:t>adet tabloya ilişkin düzenleme kuralları bulunmaktadır. Bunların hepsini tek tek anlatmak yerine </a:t>
            </a:r>
            <a:r>
              <a:rPr lang="tr-TR" dirty="0" smtClean="0">
                <a:solidFill>
                  <a:schemeClr val="bg1"/>
                </a:solidFill>
              </a:rPr>
              <a:t>sizden </a:t>
            </a:r>
            <a:r>
              <a:rPr lang="tr-TR" dirty="0">
                <a:solidFill>
                  <a:schemeClr val="bg1"/>
                </a:solidFill>
              </a:rPr>
              <a:t>istenen </a:t>
            </a:r>
            <a:r>
              <a:rPr lang="tr-TR" dirty="0" smtClean="0">
                <a:solidFill>
                  <a:schemeClr val="bg1"/>
                </a:solidFill>
              </a:rPr>
              <a:t>tablolardan </a:t>
            </a:r>
            <a:r>
              <a:rPr lang="tr-TR" dirty="0" smtClean="0">
                <a:solidFill>
                  <a:schemeClr val="bg1"/>
                </a:solidFill>
              </a:rPr>
              <a:t>olan</a:t>
            </a:r>
            <a:r>
              <a:rPr lang="tr-TR" dirty="0">
                <a:solidFill>
                  <a:schemeClr val="bg1"/>
                </a:solidFill>
              </a:rPr>
              <a:t> </a:t>
            </a:r>
            <a:r>
              <a:rPr lang="tr-TR" dirty="0" smtClean="0">
                <a:solidFill>
                  <a:schemeClr val="bg1"/>
                </a:solidFill>
              </a:rPr>
              <a:t>Tablo </a:t>
            </a:r>
            <a:r>
              <a:rPr lang="tr-TR" dirty="0">
                <a:solidFill>
                  <a:schemeClr val="bg1"/>
                </a:solidFill>
              </a:rPr>
              <a:t>2.10 Kesin Mizana ilişkin kurallara bakmak faydalı olabilecektir.</a:t>
            </a:r>
            <a:endParaRPr lang="tr-TR" dirty="0" smtClean="0"/>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67869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p>
          <a:p>
            <a:pPr marL="0" indent="0">
              <a:buNone/>
            </a:pPr>
            <a:r>
              <a:rPr lang="tr-TR" dirty="0" smtClean="0">
                <a:solidFill>
                  <a:schemeClr val="bg1"/>
                </a:solidFill>
              </a:rPr>
              <a:t>2.10 Kesin Mizan 17 alandan oluşmaktadır. Bunları aşağıda kısaca inceleyelim,</a:t>
            </a:r>
          </a:p>
          <a:p>
            <a:r>
              <a:rPr lang="tr-TR" dirty="0" smtClean="0">
                <a:solidFill>
                  <a:schemeClr val="bg1"/>
                </a:solidFill>
              </a:rPr>
              <a:t>İlk </a:t>
            </a:r>
            <a:r>
              <a:rPr lang="tr-TR" dirty="0">
                <a:solidFill>
                  <a:schemeClr val="bg1"/>
                </a:solidFill>
              </a:rPr>
              <a:t>alan ‘</a:t>
            </a:r>
            <a:r>
              <a:rPr lang="tr-TR" b="1" dirty="0">
                <a:solidFill>
                  <a:schemeClr val="bg1"/>
                </a:solidFill>
              </a:rPr>
              <a:t>Mali Yıl</a:t>
            </a:r>
            <a:r>
              <a:rPr lang="tr-TR" dirty="0">
                <a:solidFill>
                  <a:schemeClr val="bg1"/>
                </a:solidFill>
              </a:rPr>
              <a:t>’ alanı olup sayısal olarak kodlanması istenen bu alan için izin verilen karakter boyutu 4’tür. Açıklama kısmında mutlaka dolu olması, boş geçilemeyeceği belirtilmiş ve daha sonra kabul edilen örnekler olarak 2017, 2019 belirtilmiş, 2018/01, 2018 01 veya </a:t>
            </a:r>
            <a:r>
              <a:rPr lang="tr-TR" dirty="0" err="1">
                <a:solidFill>
                  <a:schemeClr val="bg1"/>
                </a:solidFill>
              </a:rPr>
              <a:t>İkibinyirmi</a:t>
            </a:r>
            <a:r>
              <a:rPr lang="tr-TR" dirty="0">
                <a:solidFill>
                  <a:schemeClr val="bg1"/>
                </a:solidFill>
              </a:rPr>
              <a:t> örneklerininse kabul edilmeyeceği belirtilmiştir.</a:t>
            </a:r>
          </a:p>
          <a:p>
            <a:endParaRPr lang="tr-TR" dirty="0" smtClean="0">
              <a:solidFill>
                <a:schemeClr val="bg1"/>
              </a:solidFill>
            </a:endParaRPr>
          </a:p>
          <a:p>
            <a:r>
              <a:rPr lang="tr-TR" dirty="0" smtClean="0">
                <a:solidFill>
                  <a:schemeClr val="bg1"/>
                </a:solidFill>
              </a:rPr>
              <a:t>İkinci alan ‘</a:t>
            </a:r>
            <a:r>
              <a:rPr lang="tr-TR" b="1" dirty="0" smtClean="0">
                <a:solidFill>
                  <a:schemeClr val="bg1"/>
                </a:solidFill>
              </a:rPr>
              <a:t>Kurum Adı</a:t>
            </a:r>
            <a:r>
              <a:rPr lang="tr-TR" dirty="0" smtClean="0">
                <a:solidFill>
                  <a:schemeClr val="bg1"/>
                </a:solidFill>
              </a:rPr>
              <a:t>’ alanı olup metin olarak kodlanması istenen bu alan için izin verilen karakter boyutu 160’tır. Açıklama kısmında mutlaka dolu olması, boş geçilemeyeceği belirtilmiştir.</a:t>
            </a:r>
          </a:p>
          <a:p>
            <a:endParaRPr lang="tr-TR" dirty="0" smtClean="0"/>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933952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543215" cy="5841254"/>
          </a:xfrm>
        </p:spPr>
        <p:txBody>
          <a:bodyPr>
            <a:normAutofit lnSpcReduction="10000"/>
          </a:bodyPr>
          <a:lstStyle/>
          <a:p>
            <a:r>
              <a:rPr lang="tr-TR" dirty="0">
                <a:solidFill>
                  <a:schemeClr val="bg1"/>
                </a:solidFill>
              </a:rPr>
              <a:t>Üçüncü alan ‘</a:t>
            </a:r>
            <a:r>
              <a:rPr lang="tr-TR" b="1" dirty="0">
                <a:solidFill>
                  <a:schemeClr val="bg1"/>
                </a:solidFill>
              </a:rPr>
              <a:t>Kurum Kodu</a:t>
            </a:r>
            <a:r>
              <a:rPr lang="tr-TR" dirty="0">
                <a:solidFill>
                  <a:schemeClr val="bg1"/>
                </a:solidFill>
              </a:rPr>
              <a:t>’ alanı olup metin olarak kodlanması istenen bu alan için izin verilen karakter boyutu 16’dır. Açıklama kısmında mutlaka dolu olması, boş geçilemeyeceği; her bir düzeyin 2 hane ve toplamda 4 düzey şeklinde olacağı belirtilmiştir. Kabul edilen örnekler olarak 46.16.01.05, 70.06.01.00, 72.05.01.00 belirtildikten sonra, 46.16.1.5 ve 70.4.1 örneklerininse kabul edilmeyeceği belirtilmiştir.</a:t>
            </a:r>
          </a:p>
          <a:p>
            <a:pPr lvl="0"/>
            <a:r>
              <a:rPr lang="tr-TR" dirty="0" smtClean="0">
                <a:solidFill>
                  <a:schemeClr val="bg1"/>
                </a:solidFill>
              </a:rPr>
              <a:t>Dördüncü alan ‘</a:t>
            </a:r>
            <a:r>
              <a:rPr lang="tr-TR" b="1" dirty="0" smtClean="0">
                <a:solidFill>
                  <a:schemeClr val="bg1"/>
                </a:solidFill>
              </a:rPr>
              <a:t>Düzenleme Tarihi</a:t>
            </a:r>
            <a:r>
              <a:rPr lang="tr-TR" dirty="0" smtClean="0">
                <a:solidFill>
                  <a:schemeClr val="bg1"/>
                </a:solidFill>
              </a:rPr>
              <a:t>’ alanı olup tarih olarak kodlanması istenen bu alan için izin verilen karakter boyutu 10’dur. </a:t>
            </a:r>
            <a:r>
              <a:rPr lang="tr-TR" dirty="0" smtClean="0">
                <a:solidFill>
                  <a:prstClr val="black"/>
                </a:solidFill>
              </a:rPr>
              <a:t>Açıklama kısmında mutlaka dolu olması, boş geçilemeyeceği belirtilmiş </a:t>
            </a:r>
            <a:r>
              <a:rPr lang="tr-TR" dirty="0">
                <a:solidFill>
                  <a:prstClr val="black"/>
                </a:solidFill>
              </a:rPr>
              <a:t>ve daha sonra kabul edilen örnekler olarak 12.11.2016 belirtilmiş, 12/11/2016 örneğininse kabul edilmeyeceği </a:t>
            </a:r>
            <a:r>
              <a:rPr lang="tr-TR" dirty="0" smtClean="0">
                <a:solidFill>
                  <a:prstClr val="black"/>
                </a:solidFill>
              </a:rPr>
              <a:t>belirtilmiştir. Kesin mizan dönem sonuna ilişkin bir tablo olması hasebiyle düzenleme tarihinin 31.12.YYYY olarak düzenlenmesi de yerinde olabilecektir.</a:t>
            </a:r>
            <a:endParaRPr lang="tr-TR" dirty="0">
              <a:solidFill>
                <a:prstClr val="black"/>
              </a:solidFill>
            </a:endParaRPr>
          </a:p>
          <a:p>
            <a:endParaRPr lang="tr-TR" dirty="0" smtClean="0">
              <a:solidFill>
                <a:schemeClr val="bg1"/>
              </a:solidFill>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317767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smtClean="0">
                <a:solidFill>
                  <a:schemeClr val="bg1"/>
                </a:solidFill>
              </a:rPr>
              <a:t>Beşinci </a:t>
            </a:r>
            <a:r>
              <a:rPr lang="tr-TR" dirty="0">
                <a:solidFill>
                  <a:schemeClr val="bg1"/>
                </a:solidFill>
              </a:rPr>
              <a:t>alan </a:t>
            </a:r>
            <a:r>
              <a:rPr lang="tr-TR" dirty="0" smtClean="0">
                <a:solidFill>
                  <a:prstClr val="black"/>
                </a:solidFill>
              </a:rPr>
              <a:t>‘</a:t>
            </a:r>
            <a:r>
              <a:rPr lang="tr-TR" b="1" dirty="0">
                <a:solidFill>
                  <a:prstClr val="black"/>
                </a:solidFill>
              </a:rPr>
              <a:t>Hesap Kodu</a:t>
            </a:r>
            <a:r>
              <a:rPr lang="tr-TR" dirty="0">
                <a:solidFill>
                  <a:prstClr val="black"/>
                </a:solidFill>
              </a:rPr>
              <a:t>’ alanı olup metin olarak kodlanması istenen bu alan için izin verilen karakter boyutu </a:t>
            </a:r>
            <a:r>
              <a:rPr lang="tr-TR" dirty="0" smtClean="0">
                <a:solidFill>
                  <a:prstClr val="black"/>
                </a:solidFill>
              </a:rPr>
              <a:t>3’tür</a:t>
            </a:r>
            <a:r>
              <a:rPr lang="tr-TR" dirty="0">
                <a:solidFill>
                  <a:prstClr val="black"/>
                </a:solidFill>
              </a:rPr>
              <a:t>. Açıklama kısmında mutlaka dolu olması, boş geçilemeyeceği </a:t>
            </a:r>
            <a:r>
              <a:rPr lang="tr-TR" dirty="0" smtClean="0">
                <a:solidFill>
                  <a:prstClr val="black"/>
                </a:solidFill>
              </a:rPr>
              <a:t>belirtilmiştir. </a:t>
            </a:r>
            <a:r>
              <a:rPr lang="tr-TR" dirty="0">
                <a:solidFill>
                  <a:prstClr val="black"/>
                </a:solidFill>
              </a:rPr>
              <a:t>Ayrıca bu alan </a:t>
            </a:r>
            <a:r>
              <a:rPr lang="tr-TR" smtClean="0">
                <a:solidFill>
                  <a:prstClr val="black"/>
                </a:solidFill>
              </a:rPr>
              <a:t>sayılardan </a:t>
            </a:r>
            <a:r>
              <a:rPr lang="tr-TR" smtClean="0">
                <a:solidFill>
                  <a:prstClr val="black"/>
                </a:solidFill>
              </a:rPr>
              <a:t>oluşmalıdır</a:t>
            </a:r>
            <a:r>
              <a:rPr lang="tr-TR" smtClean="0">
                <a:solidFill>
                  <a:prstClr val="black"/>
                </a:solidFill>
              </a:rPr>
              <a:t>. </a:t>
            </a:r>
            <a:endParaRPr lang="tr-TR" smtClean="0">
              <a:solidFill>
                <a:prstClr val="black"/>
              </a:solidFill>
            </a:endParaRPr>
          </a:p>
          <a:p>
            <a:r>
              <a:rPr lang="tr-TR" smtClean="0">
                <a:solidFill>
                  <a:prstClr val="black"/>
                </a:solidFill>
              </a:rPr>
              <a:t>Kabul </a:t>
            </a:r>
            <a:r>
              <a:rPr lang="tr-TR" dirty="0" smtClean="0">
                <a:solidFill>
                  <a:prstClr val="black"/>
                </a:solidFill>
              </a:rPr>
              <a:t>edilecek veriye örnekler olarak120, 320, 410 kodları </a:t>
            </a:r>
            <a:r>
              <a:rPr lang="tr-TR" dirty="0">
                <a:solidFill>
                  <a:prstClr val="black"/>
                </a:solidFill>
              </a:rPr>
              <a:t>verilmiş iken, </a:t>
            </a:r>
            <a:r>
              <a:rPr lang="tr-TR" dirty="0" smtClean="0">
                <a:solidFill>
                  <a:prstClr val="black"/>
                </a:solidFill>
              </a:rPr>
              <a:t>120.01.02.03, 120.1.2.5.3 gibi yalın olmayan kodların kabul edilmeyeceği belirtilmiştir.</a:t>
            </a:r>
            <a:endParaRPr lang="tr-TR" dirty="0" smtClean="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469405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bg1"/>
          </a:solidFill>
        </p:spPr>
        <p:txBody>
          <a:bodyPr>
            <a:normAutofit fontScale="90000"/>
          </a:bodyPr>
          <a:lstStyle/>
          <a:p>
            <a:pPr algn="ctr"/>
            <a:r>
              <a:rPr lang="tr-TR" dirty="0" smtClean="0"/>
              <a:t>Kurallar/dokümanlar</a:t>
            </a:r>
            <a:br>
              <a:rPr lang="tr-TR" dirty="0" smtClean="0"/>
            </a:br>
            <a:r>
              <a:rPr lang="tr-TR" b="1" u="sng" dirty="0"/>
              <a:t>Kurallar </a:t>
            </a:r>
            <a:r>
              <a:rPr lang="tr-TR" b="1" u="sng" dirty="0" smtClean="0"/>
              <a:t>Ek-2:</a:t>
            </a:r>
            <a:endParaRPr lang="tr-TR" dirty="0"/>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smtClean="0">
                <a:solidFill>
                  <a:schemeClr val="bg1"/>
                </a:solidFill>
              </a:rPr>
              <a:t>Altıncı alandan dokuzuncu alana kadar olan kısım </a:t>
            </a:r>
            <a:r>
              <a:rPr lang="tr-TR" b="1" dirty="0" smtClean="0">
                <a:solidFill>
                  <a:schemeClr val="bg1"/>
                </a:solidFill>
              </a:rPr>
              <a:t>yardımcı hesap kod</a:t>
            </a:r>
            <a:r>
              <a:rPr lang="tr-TR" dirty="0" smtClean="0">
                <a:solidFill>
                  <a:schemeClr val="bg1"/>
                </a:solidFill>
              </a:rPr>
              <a:t>larına ilişkindir. Bu kodlar ilgili hesap koduna ait yardımcı hesapları göstermektedir. Burada önemli bir husus olarak bir kısım idareler kesin/geçici mizanlarında ilgili hesap koduna ait yardımcı hesapları ve bunlara ilişkin tutarları göndermekte iken, verilerine bu yardımcı hesapların kümülatif toplamını gösteren hesap kodu düzeyinde genel toplamı eklememektedirler. BVAS kural olarak hesap kodu düzeyinde tutarlar arasında denge aradığından hesap kodu düzeyinde kümülatif tutarları içermeyen geçici/kesin mizanlar sisteme yüklenirken hata oluşmaktadır. </a:t>
            </a:r>
            <a:endParaRPr lang="tr-TR" dirty="0" smtClean="0"/>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542470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vre">
  <a:themeElements>
    <a:clrScheme name="Devre">
      <a:dk1>
        <a:sysClr val="windowText" lastClr="000000"/>
      </a:dk1>
      <a:lt1>
        <a:sysClr val="window" lastClr="FFFFFF"/>
      </a:lt1>
      <a:dk2>
        <a:srgbClr val="8D1E14"/>
      </a:dk2>
      <a:lt2>
        <a:srgbClr val="FF744E"/>
      </a:lt2>
      <a:accent1>
        <a:srgbClr val="E9B758"/>
      </a:accent1>
      <a:accent2>
        <a:srgbClr val="FE8943"/>
      </a:accent2>
      <a:accent3>
        <a:srgbClr val="AEA27C"/>
      </a:accent3>
      <a:accent4>
        <a:srgbClr val="90B46E"/>
      </a:accent4>
      <a:accent5>
        <a:srgbClr val="71AEC1"/>
      </a:accent5>
      <a:accent6>
        <a:srgbClr val="C98DE7"/>
      </a:accent6>
      <a:hlink>
        <a:srgbClr val="FF7A22"/>
      </a:hlink>
      <a:folHlink>
        <a:srgbClr val="FDCD86"/>
      </a:folHlink>
    </a:clrScheme>
    <a:fontScheme name="Devre">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vre">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88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2000"/>
                <a:satMod val="150000"/>
                <a:lumMod val="15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971C58-AB76-4A2A-B231-5F8CA03CF491}"/>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Devre</Template>
  <TotalTime>2714</TotalTime>
  <Words>1553</Words>
  <Application>Microsoft Office PowerPoint</Application>
  <PresentationFormat>Geniş ekran</PresentationFormat>
  <Paragraphs>111</Paragraphs>
  <Slides>27</Slides>
  <Notes>10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27</vt:i4>
      </vt:variant>
    </vt:vector>
  </HeadingPairs>
  <TitlesOfParts>
    <vt:vector size="34" baseType="lpstr">
      <vt:lpstr>Arial</vt:lpstr>
      <vt:lpstr>Calibri</vt:lpstr>
      <vt:lpstr>Candara</vt:lpstr>
      <vt:lpstr>Times New Roman</vt:lpstr>
      <vt:lpstr>Trebuchet MS</vt:lpstr>
      <vt:lpstr>Tw Cen MT</vt:lpstr>
      <vt:lpstr>Devre</vt:lpstr>
      <vt:lpstr>Kamu idaresi hesaplarının sayıştay’a verilmesi ile muhasebe birimleri ve muhasebe yetkililerinin bildirilmesi hakkında usul ve esaslar</vt:lpstr>
      <vt:lpstr>Kurallar/dokümanlar</vt:lpstr>
      <vt:lpstr>Kurallar/dokümanlar</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Kurallar/dokümanlar Kurallar Ek-2:</vt:lpstr>
      <vt:lpstr>PowerPoint Sunusu</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Kurallar/dokümanlar açıklamalar Ek-2:</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Osman DANIŞAN</dc:creator>
  <cp:lastModifiedBy>Salih DEDE</cp:lastModifiedBy>
  <cp:revision>67</cp:revision>
  <dcterms:created xsi:type="dcterms:W3CDTF">2021-01-05T12:24:11Z</dcterms:created>
  <dcterms:modified xsi:type="dcterms:W3CDTF">2021-02-15T04:29:49Z</dcterms:modified>
</cp:coreProperties>
</file>