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sldIdLst>
    <p:sldId id="256" r:id="rId2"/>
    <p:sldId id="295" r:id="rId3"/>
    <p:sldId id="297" r:id="rId4"/>
    <p:sldId id="298" r:id="rId5"/>
    <p:sldId id="299" r:id="rId6"/>
    <p:sldId id="300" r:id="rId7"/>
    <p:sldId id="301" r:id="rId8"/>
    <p:sldId id="302" r:id="rId9"/>
    <p:sldId id="294" r:id="rId10"/>
    <p:sldId id="27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31706847-E204-4A4D-A1A9-95975E266BD4}">
          <p14:sldIdLst>
            <p14:sldId id="256"/>
            <p14:sldId id="295"/>
            <p14:sldId id="297"/>
            <p14:sldId id="298"/>
            <p14:sldId id="299"/>
            <p14:sldId id="300"/>
            <p14:sldId id="301"/>
            <p14:sldId id="302"/>
            <p14:sldId id="294"/>
            <p14:sldId id="272"/>
          </p14:sldIdLst>
        </p14:section>
        <p14:section name="Başlıksız Bölüm" id="{E8404473-B997-488E-ADC9-FD1E2141613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75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0961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2087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6322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6348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1412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9181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887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5222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8288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0833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9310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4225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6543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3169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6536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2996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609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3F00B-9064-457B-97D1-F10A356403BB}" type="datetimeFigureOut">
              <a:rPr lang="tr-TR" smtClean="0"/>
              <a:t>15.02.2021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3BB86-C1F7-4AC7-9F68-3919556EDE6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43595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</p:sldLayoutIdLst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911224" y="0"/>
            <a:ext cx="8791575" cy="3536266"/>
          </a:xfrm>
        </p:spPr>
        <p:txBody>
          <a:bodyPr>
            <a:noAutofit/>
          </a:bodyPr>
          <a:lstStyle/>
          <a:p>
            <a:pPr algn="ctr"/>
            <a:r>
              <a:rPr lang="tr-TR" sz="4000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Kamu idaresi hesaplarının </a:t>
            </a:r>
            <a:r>
              <a:rPr lang="tr-TR" sz="4000" b="1" dirty="0" err="1" smtClean="0">
                <a:solidFill>
                  <a:schemeClr val="bg1"/>
                </a:solidFill>
                <a:latin typeface="Candara" panose="020E0502030303020204" pitchFamily="34" charset="0"/>
              </a:rPr>
              <a:t>sayıştaya</a:t>
            </a:r>
            <a:r>
              <a:rPr lang="tr-TR" sz="4000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 verilmesi ile muhasebe birimleri ve muhasebe yetkililerinin bildirilmesi hakkında usul ve esaslar</a:t>
            </a:r>
            <a:endParaRPr lang="tr-TR" sz="40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11223" y="4663440"/>
            <a:ext cx="8791575" cy="201168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Osman </a:t>
            </a:r>
            <a:r>
              <a:rPr lang="tr-TR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danışan &amp; </a:t>
            </a:r>
            <a:r>
              <a:rPr lang="tr-TR" b="1" dirty="0" err="1" smtClean="0">
                <a:solidFill>
                  <a:schemeClr val="bg1"/>
                </a:solidFill>
                <a:latin typeface="Candara" panose="020E0502030303020204" pitchFamily="34" charset="0"/>
              </a:rPr>
              <a:t>salih</a:t>
            </a:r>
            <a:r>
              <a:rPr lang="tr-TR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tr-TR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dede </a:t>
            </a:r>
          </a:p>
          <a:p>
            <a:pPr algn="ctr"/>
            <a:r>
              <a:rPr lang="tr-TR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Sayıştay </a:t>
            </a:r>
            <a:r>
              <a:rPr lang="tr-TR" b="1" dirty="0" err="1" smtClean="0">
                <a:solidFill>
                  <a:schemeClr val="bg1"/>
                </a:solidFill>
                <a:latin typeface="Candara" panose="020E0502030303020204" pitchFamily="34" charset="0"/>
              </a:rPr>
              <a:t>başdenetçisi</a:t>
            </a:r>
            <a:endParaRPr lang="tr-TR" b="1" dirty="0" smtClean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algn="ctr"/>
            <a:r>
              <a:rPr lang="tr-TR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15 şubat 2021</a:t>
            </a:r>
            <a:endParaRPr lang="tr-TR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0" y="0"/>
            <a:ext cx="1859280" cy="18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22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49801" y="2501156"/>
            <a:ext cx="9905999" cy="10809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400" b="1" i="1" dirty="0" smtClean="0">
                <a:solidFill>
                  <a:schemeClr val="bg1"/>
                </a:solidFill>
              </a:rPr>
              <a:t>TEŞEKKÜRLER…</a:t>
            </a:r>
            <a:endParaRPr lang="tr-TR" sz="4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466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93270" y="0"/>
            <a:ext cx="9905998" cy="87339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tr-TR" dirty="0" smtClean="0"/>
              <a:t>portal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16463" y="1016746"/>
            <a:ext cx="9905999" cy="5841254"/>
          </a:xfrm>
        </p:spPr>
        <p:txBody>
          <a:bodyPr>
            <a:normAutofit/>
          </a:bodyPr>
          <a:lstStyle/>
          <a:p>
            <a:pPr lvl="0"/>
            <a:r>
              <a:rPr lang="tr-TR" b="1" dirty="0">
                <a:solidFill>
                  <a:schemeClr val="bg1"/>
                </a:solidFill>
              </a:rPr>
              <a:t>Usul ve </a:t>
            </a:r>
            <a:r>
              <a:rPr lang="tr-TR" b="1" dirty="0" err="1">
                <a:solidFill>
                  <a:schemeClr val="bg1"/>
                </a:solidFill>
              </a:rPr>
              <a:t>Esaslar’ın</a:t>
            </a:r>
            <a:r>
              <a:rPr lang="tr-TR" b="1" dirty="0">
                <a:solidFill>
                  <a:schemeClr val="bg1"/>
                </a:solidFill>
              </a:rPr>
              <a:t> 9’uncu maddesinde belirtilen adresten BVAS </a:t>
            </a:r>
            <a:r>
              <a:rPr lang="tr-TR" b="1" dirty="0" err="1">
                <a:solidFill>
                  <a:schemeClr val="bg1"/>
                </a:solidFill>
              </a:rPr>
              <a:t>Portala</a:t>
            </a:r>
            <a:r>
              <a:rPr lang="tr-TR" b="1" dirty="0">
                <a:solidFill>
                  <a:schemeClr val="bg1"/>
                </a:solidFill>
              </a:rPr>
              <a:t> giriş yapılır. </a:t>
            </a:r>
            <a:r>
              <a:rPr lang="tr-TR" b="1" u="sng" dirty="0">
                <a:solidFill>
                  <a:srgbClr val="FF0000"/>
                </a:solidFill>
              </a:rPr>
              <a:t>https://bvas.sayistay.gov.tr</a:t>
            </a:r>
            <a:endParaRPr lang="tr-TR" b="1" dirty="0" smtClean="0">
              <a:solidFill>
                <a:schemeClr val="bg1"/>
              </a:solidFill>
            </a:endParaRPr>
          </a:p>
          <a:p>
            <a:pPr lvl="0"/>
            <a:r>
              <a:rPr lang="tr-TR" b="1" dirty="0" err="1" smtClean="0">
                <a:solidFill>
                  <a:schemeClr val="bg1"/>
                </a:solidFill>
              </a:rPr>
              <a:t>Portalın</a:t>
            </a:r>
            <a:r>
              <a:rPr lang="tr-TR" b="1" dirty="0" smtClean="0">
                <a:solidFill>
                  <a:schemeClr val="bg1"/>
                </a:solidFill>
              </a:rPr>
              <a:t> tanıtımı,</a:t>
            </a:r>
          </a:p>
          <a:p>
            <a:pPr lvl="0"/>
            <a:r>
              <a:rPr lang="tr-TR" b="1" dirty="0" smtClean="0">
                <a:solidFill>
                  <a:schemeClr val="bg1"/>
                </a:solidFill>
              </a:rPr>
              <a:t>Uygulama Yükleme</a:t>
            </a:r>
          </a:p>
          <a:p>
            <a:pPr lvl="0"/>
            <a:r>
              <a:rPr lang="tr-TR" b="1" dirty="0" smtClean="0">
                <a:solidFill>
                  <a:schemeClr val="bg1"/>
                </a:solidFill>
              </a:rPr>
              <a:t>Kurallar/Dokümanlar menüsü</a:t>
            </a:r>
          </a:p>
          <a:p>
            <a:pPr lvl="0"/>
            <a:r>
              <a:rPr lang="tr-TR" b="1" dirty="0" smtClean="0">
                <a:solidFill>
                  <a:schemeClr val="bg1"/>
                </a:solidFill>
              </a:rPr>
              <a:t>Gönderilen-Gelen Mesajlar</a:t>
            </a:r>
          </a:p>
          <a:p>
            <a:pPr lvl="0"/>
            <a:endParaRPr lang="tr-TR" b="1" dirty="0" smtClean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0" y="0"/>
            <a:ext cx="1859280" cy="18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98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9651" y="0"/>
            <a:ext cx="8108383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0" y="0"/>
            <a:ext cx="1859280" cy="18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267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0" y="0"/>
            <a:ext cx="1859280" cy="185928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350" y="0"/>
            <a:ext cx="94496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67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0" y="0"/>
            <a:ext cx="1859280" cy="185928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4" y="0"/>
            <a:ext cx="1022014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11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0" y="0"/>
            <a:ext cx="1859280" cy="185928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480" y="0"/>
            <a:ext cx="79654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362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0" y="0"/>
            <a:ext cx="1859280" cy="185928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320" y="0"/>
            <a:ext cx="7613040" cy="691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71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0" y="0"/>
            <a:ext cx="1859280" cy="185928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601" y="0"/>
            <a:ext cx="7582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100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23750" y="0"/>
            <a:ext cx="9905998" cy="87339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tr-TR" dirty="0" smtClean="0"/>
              <a:t>uygulama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16463" y="1016746"/>
            <a:ext cx="9905999" cy="5841254"/>
          </a:xfrm>
        </p:spPr>
        <p:txBody>
          <a:bodyPr>
            <a:normAutofit/>
          </a:bodyPr>
          <a:lstStyle/>
          <a:p>
            <a:pPr lvl="0"/>
            <a:r>
              <a:rPr lang="tr-TR" b="1" dirty="0" smtClean="0">
                <a:solidFill>
                  <a:schemeClr val="bg1"/>
                </a:solidFill>
              </a:rPr>
              <a:t>İlk adım olarak BVAS Uygulamayı indirip kurlum işlemlerini tamamlayalım.</a:t>
            </a:r>
          </a:p>
          <a:p>
            <a:pPr lvl="0"/>
            <a:r>
              <a:rPr lang="tr-TR" b="1" dirty="0" smtClean="0">
                <a:solidFill>
                  <a:schemeClr val="bg1"/>
                </a:solidFill>
              </a:rPr>
              <a:t>Bir adet Tablo 2.5 </a:t>
            </a:r>
            <a:r>
              <a:rPr lang="tr-TR" b="1" dirty="0" smtClean="0">
                <a:solidFill>
                  <a:schemeClr val="bg1"/>
                </a:solidFill>
              </a:rPr>
              <a:t>Bilanço, bir adet Tablo 2.6 Faaliyet Sonuçları Tablosu </a:t>
            </a:r>
            <a:r>
              <a:rPr lang="tr-TR" b="1" dirty="0" smtClean="0">
                <a:solidFill>
                  <a:schemeClr val="bg1"/>
                </a:solidFill>
              </a:rPr>
              <a:t>ve bir adet Tablo </a:t>
            </a:r>
            <a:r>
              <a:rPr lang="tr-TR" b="1" dirty="0" smtClean="0">
                <a:solidFill>
                  <a:schemeClr val="bg1"/>
                </a:solidFill>
              </a:rPr>
              <a:t>2.10 Kesin </a:t>
            </a:r>
            <a:r>
              <a:rPr lang="tr-TR" b="1" dirty="0" smtClean="0">
                <a:solidFill>
                  <a:schemeClr val="bg1"/>
                </a:solidFill>
              </a:rPr>
              <a:t>Mizan yükleme işlemleri yapalım.</a:t>
            </a:r>
          </a:p>
          <a:p>
            <a:pPr lvl="0"/>
            <a:r>
              <a:rPr lang="tr-TR" b="1" dirty="0" smtClean="0">
                <a:solidFill>
                  <a:schemeClr val="bg1"/>
                </a:solidFill>
              </a:rPr>
              <a:t>Hata kaydı üretilmesi durumunda hatanın içeriğinin anlaşılması, verinin düzeltilmesi işlemlerine birlikte bakalım.</a:t>
            </a:r>
          </a:p>
          <a:p>
            <a:pPr lvl="0"/>
            <a:r>
              <a:rPr lang="tr-TR" b="1" dirty="0" smtClean="0">
                <a:solidFill>
                  <a:schemeClr val="bg1"/>
                </a:solidFill>
              </a:rPr>
              <a:t>Yardım talebi açalım.</a:t>
            </a:r>
          </a:p>
          <a:p>
            <a:pPr lvl="0"/>
            <a:r>
              <a:rPr lang="tr-TR" b="1" dirty="0" smtClean="0">
                <a:solidFill>
                  <a:schemeClr val="bg1"/>
                </a:solidFill>
              </a:rPr>
              <a:t>Hata kaydında belirtilen hatalara göre veriyi düzeltelim.</a:t>
            </a:r>
          </a:p>
          <a:p>
            <a:pPr lvl="0"/>
            <a:r>
              <a:rPr lang="tr-TR" b="1" dirty="0" smtClean="0">
                <a:solidFill>
                  <a:schemeClr val="bg1"/>
                </a:solidFill>
              </a:rPr>
              <a:t>Hatasız veriyi yükleyelim.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0" y="0"/>
            <a:ext cx="1859280" cy="18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836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vre">
  <a:themeElements>
    <a:clrScheme name="Devre">
      <a:dk1>
        <a:sysClr val="windowText" lastClr="000000"/>
      </a:dk1>
      <a:lt1>
        <a:sysClr val="window" lastClr="FFFFFF"/>
      </a:lt1>
      <a:dk2>
        <a:srgbClr val="8D1E14"/>
      </a:dk2>
      <a:lt2>
        <a:srgbClr val="FF744E"/>
      </a:lt2>
      <a:accent1>
        <a:srgbClr val="E9B758"/>
      </a:accent1>
      <a:accent2>
        <a:srgbClr val="FE8943"/>
      </a:accent2>
      <a:accent3>
        <a:srgbClr val="AEA27C"/>
      </a:accent3>
      <a:accent4>
        <a:srgbClr val="90B46E"/>
      </a:accent4>
      <a:accent5>
        <a:srgbClr val="71AEC1"/>
      </a:accent5>
      <a:accent6>
        <a:srgbClr val="C98DE7"/>
      </a:accent6>
      <a:hlink>
        <a:srgbClr val="FF7A22"/>
      </a:hlink>
      <a:folHlink>
        <a:srgbClr val="FDCD86"/>
      </a:folHlink>
    </a:clrScheme>
    <a:fontScheme name="Devre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v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2000"/>
                <a:satMod val="1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971C58-AB76-4A2A-B231-5F8CA03CF49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294</TotalTime>
  <Words>118</Words>
  <Application>Microsoft Office PowerPoint</Application>
  <PresentationFormat>Geniş ekran</PresentationFormat>
  <Paragraphs>18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5" baseType="lpstr">
      <vt:lpstr>Arial</vt:lpstr>
      <vt:lpstr>Candara</vt:lpstr>
      <vt:lpstr>Trebuchet MS</vt:lpstr>
      <vt:lpstr>Tw Cen MT</vt:lpstr>
      <vt:lpstr>Devre</vt:lpstr>
      <vt:lpstr>Kamu idaresi hesaplarının sayıştaya verilmesi ile muhasebe birimleri ve muhasebe yetkililerinin bildirilmesi hakkında usul ve esaslar</vt:lpstr>
      <vt:lpstr>portal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uygulama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Osman DANIŞAN</dc:creator>
  <cp:lastModifiedBy>Osman DANIŞAN</cp:lastModifiedBy>
  <cp:revision>32</cp:revision>
  <dcterms:created xsi:type="dcterms:W3CDTF">2021-01-05T12:24:11Z</dcterms:created>
  <dcterms:modified xsi:type="dcterms:W3CDTF">2021-02-15T07:18:18Z</dcterms:modified>
</cp:coreProperties>
</file>