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5" r:id="rId5"/>
  </p:sldMasterIdLst>
  <p:notesMasterIdLst>
    <p:notesMasterId r:id="rId86"/>
  </p:notesMasterIdLst>
  <p:handoutMasterIdLst>
    <p:handoutMasterId r:id="rId87"/>
  </p:handoutMasterIdLst>
  <p:sldIdLst>
    <p:sldId id="942" r:id="rId6"/>
    <p:sldId id="700" r:id="rId7"/>
    <p:sldId id="836" r:id="rId8"/>
    <p:sldId id="701" r:id="rId9"/>
    <p:sldId id="931" r:id="rId10"/>
    <p:sldId id="941" r:id="rId11"/>
    <p:sldId id="832" r:id="rId12"/>
    <p:sldId id="833" r:id="rId13"/>
    <p:sldId id="834" r:id="rId14"/>
    <p:sldId id="835" r:id="rId15"/>
    <p:sldId id="839" r:id="rId16"/>
    <p:sldId id="940" r:id="rId17"/>
    <p:sldId id="840" r:id="rId18"/>
    <p:sldId id="841" r:id="rId19"/>
    <p:sldId id="842" r:id="rId20"/>
    <p:sldId id="843" r:id="rId21"/>
    <p:sldId id="844" r:id="rId22"/>
    <p:sldId id="845" r:id="rId23"/>
    <p:sldId id="846" r:id="rId24"/>
    <p:sldId id="847" r:id="rId25"/>
    <p:sldId id="848" r:id="rId26"/>
    <p:sldId id="849" r:id="rId27"/>
    <p:sldId id="850" r:id="rId28"/>
    <p:sldId id="851" r:id="rId29"/>
    <p:sldId id="852" r:id="rId30"/>
    <p:sldId id="853" r:id="rId31"/>
    <p:sldId id="854" r:id="rId32"/>
    <p:sldId id="855" r:id="rId33"/>
    <p:sldId id="856" r:id="rId34"/>
    <p:sldId id="857" r:id="rId35"/>
    <p:sldId id="858" r:id="rId36"/>
    <p:sldId id="859" r:id="rId37"/>
    <p:sldId id="860" r:id="rId38"/>
    <p:sldId id="861" r:id="rId39"/>
    <p:sldId id="862" r:id="rId40"/>
    <p:sldId id="863" r:id="rId41"/>
    <p:sldId id="864" r:id="rId42"/>
    <p:sldId id="865" r:id="rId43"/>
    <p:sldId id="866" r:id="rId44"/>
    <p:sldId id="867" r:id="rId45"/>
    <p:sldId id="868" r:id="rId46"/>
    <p:sldId id="869" r:id="rId47"/>
    <p:sldId id="870" r:id="rId48"/>
    <p:sldId id="871" r:id="rId49"/>
    <p:sldId id="872" r:id="rId50"/>
    <p:sldId id="873" r:id="rId51"/>
    <p:sldId id="874" r:id="rId52"/>
    <p:sldId id="875" r:id="rId53"/>
    <p:sldId id="876" r:id="rId54"/>
    <p:sldId id="877" r:id="rId55"/>
    <p:sldId id="878" r:id="rId56"/>
    <p:sldId id="879" r:id="rId57"/>
    <p:sldId id="880" r:id="rId58"/>
    <p:sldId id="881" r:id="rId59"/>
    <p:sldId id="883" r:id="rId60"/>
    <p:sldId id="884" r:id="rId61"/>
    <p:sldId id="885" r:id="rId62"/>
    <p:sldId id="886" r:id="rId63"/>
    <p:sldId id="887" r:id="rId64"/>
    <p:sldId id="888" r:id="rId65"/>
    <p:sldId id="889" r:id="rId66"/>
    <p:sldId id="890" r:id="rId67"/>
    <p:sldId id="891" r:id="rId68"/>
    <p:sldId id="892" r:id="rId69"/>
    <p:sldId id="893" r:id="rId70"/>
    <p:sldId id="894" r:id="rId71"/>
    <p:sldId id="895" r:id="rId72"/>
    <p:sldId id="896" r:id="rId73"/>
    <p:sldId id="897" r:id="rId74"/>
    <p:sldId id="898" r:id="rId75"/>
    <p:sldId id="899" r:id="rId76"/>
    <p:sldId id="900" r:id="rId77"/>
    <p:sldId id="901" r:id="rId78"/>
    <p:sldId id="902" r:id="rId79"/>
    <p:sldId id="938" r:id="rId80"/>
    <p:sldId id="934" r:id="rId81"/>
    <p:sldId id="935" r:id="rId82"/>
    <p:sldId id="936" r:id="rId83"/>
    <p:sldId id="937" r:id="rId84"/>
    <p:sldId id="930" r:id="rId85"/>
  </p:sldIdLst>
  <p:sldSz cx="9906000" cy="6858000" type="A4"/>
  <p:notesSz cx="4581525" cy="6811963"/>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0000FF"/>
    <a:srgbClr val="EEEFE1"/>
    <a:srgbClr val="006600"/>
    <a:srgbClr val="EAEB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ema Uygulanmış Stil 1 - Vurgu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59" autoAdjust="0"/>
    <p:restoredTop sz="94419" autoAdjust="0"/>
  </p:normalViewPr>
  <p:slideViewPr>
    <p:cSldViewPr snapToGrid="0">
      <p:cViewPr varScale="1">
        <p:scale>
          <a:sx n="105" d="100"/>
          <a:sy n="105" d="100"/>
        </p:scale>
        <p:origin x="1320" y="78"/>
      </p:cViewPr>
      <p:guideLst/>
    </p:cSldViewPr>
  </p:slideViewPr>
  <p:notesTextViewPr>
    <p:cViewPr>
      <p:scale>
        <a:sx n="3" d="2"/>
        <a:sy n="3" d="2"/>
      </p:scale>
      <p:origin x="0" y="0"/>
    </p:cViewPr>
  </p:notesTextViewPr>
  <p:sorterViewPr>
    <p:cViewPr>
      <p:scale>
        <a:sx n="90" d="100"/>
        <a:sy n="90" d="100"/>
      </p:scale>
      <p:origin x="0" y="-2571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viewProps" Target="viewProp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90" Type="http://schemas.openxmlformats.org/officeDocument/2006/relationships/theme" Target="theme/theme1.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handoutMaster" Target="handoutMasters/handoutMaster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A89C5C4-3276-4EB1-9EC1-F4B99A307785}"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tr-TR"/>
        </a:p>
      </dgm:t>
    </dgm:pt>
    <dgm:pt modelId="{538EE117-191E-4DA7-8724-92BE53AFDFE2}">
      <dgm:prSet custT="1"/>
      <dgm:spPr/>
      <dgm:t>
        <a:bodyPr/>
        <a:lstStyle/>
        <a:p>
          <a:pPr rtl="0"/>
          <a:r>
            <a:rPr lang="tr-TR" sz="3600" dirty="0" smtClean="0">
              <a:latin typeface="Arial" panose="020B0604020202020204" pitchFamily="34" charset="0"/>
              <a:cs typeface="Arial" panose="020B0604020202020204" pitchFamily="34" charset="0"/>
            </a:rPr>
            <a:t>YUKARI HAVZA ISLAHINA YÖNELİK YAPISAL FAALİYETLER</a:t>
          </a:r>
          <a:endParaRPr lang="tr-TR" sz="3600" dirty="0">
            <a:latin typeface="Arial" panose="020B0604020202020204" pitchFamily="34" charset="0"/>
            <a:cs typeface="Arial" panose="020B0604020202020204" pitchFamily="34" charset="0"/>
          </a:endParaRPr>
        </a:p>
      </dgm:t>
    </dgm:pt>
    <dgm:pt modelId="{2E9185CE-0B2B-42E4-A9B6-430570FF4634}" type="parTrans" cxnId="{0AA5ED83-3341-464C-9FF4-53EBD8539422}">
      <dgm:prSet/>
      <dgm:spPr/>
      <dgm:t>
        <a:bodyPr/>
        <a:lstStyle/>
        <a:p>
          <a:endParaRPr lang="tr-TR"/>
        </a:p>
      </dgm:t>
    </dgm:pt>
    <dgm:pt modelId="{A304B5A1-765A-4419-860E-906A89A81BE4}" type="sibTrans" cxnId="{0AA5ED83-3341-464C-9FF4-53EBD8539422}">
      <dgm:prSet/>
      <dgm:spPr/>
      <dgm:t>
        <a:bodyPr/>
        <a:lstStyle/>
        <a:p>
          <a:endParaRPr lang="tr-TR"/>
        </a:p>
      </dgm:t>
    </dgm:pt>
    <dgm:pt modelId="{84FD2FF0-4344-4586-ADBA-0CBDF16D6F31}" type="pres">
      <dgm:prSet presAssocID="{EA89C5C4-3276-4EB1-9EC1-F4B99A307785}" presName="Name0" presStyleCnt="0">
        <dgm:presLayoutVars>
          <dgm:dir/>
          <dgm:resizeHandles val="exact"/>
        </dgm:presLayoutVars>
      </dgm:prSet>
      <dgm:spPr/>
      <dgm:t>
        <a:bodyPr/>
        <a:lstStyle/>
        <a:p>
          <a:endParaRPr lang="tr-TR"/>
        </a:p>
      </dgm:t>
    </dgm:pt>
    <dgm:pt modelId="{5B878C08-F413-4CF5-B928-77EC4135876E}" type="pres">
      <dgm:prSet presAssocID="{538EE117-191E-4DA7-8724-92BE53AFDFE2}" presName="node" presStyleLbl="node1" presStyleIdx="0" presStyleCnt="1">
        <dgm:presLayoutVars>
          <dgm:bulletEnabled val="1"/>
        </dgm:presLayoutVars>
      </dgm:prSet>
      <dgm:spPr/>
      <dgm:t>
        <a:bodyPr/>
        <a:lstStyle/>
        <a:p>
          <a:endParaRPr lang="tr-TR"/>
        </a:p>
      </dgm:t>
    </dgm:pt>
  </dgm:ptLst>
  <dgm:cxnLst>
    <dgm:cxn modelId="{338C3369-4C68-4C44-A191-052424CF03AD}" type="presOf" srcId="{538EE117-191E-4DA7-8724-92BE53AFDFE2}" destId="{5B878C08-F413-4CF5-B928-77EC4135876E}" srcOrd="0" destOrd="0" presId="urn:microsoft.com/office/officeart/2005/8/layout/process1"/>
    <dgm:cxn modelId="{0AA5ED83-3341-464C-9FF4-53EBD8539422}" srcId="{EA89C5C4-3276-4EB1-9EC1-F4B99A307785}" destId="{538EE117-191E-4DA7-8724-92BE53AFDFE2}" srcOrd="0" destOrd="0" parTransId="{2E9185CE-0B2B-42E4-A9B6-430570FF4634}" sibTransId="{A304B5A1-765A-4419-860E-906A89A81BE4}"/>
    <dgm:cxn modelId="{2FA7F741-B27E-4F9E-B886-098F54D25D68}" type="presOf" srcId="{EA89C5C4-3276-4EB1-9EC1-F4B99A307785}" destId="{84FD2FF0-4344-4586-ADBA-0CBDF16D6F31}" srcOrd="0" destOrd="0" presId="urn:microsoft.com/office/officeart/2005/8/layout/process1"/>
    <dgm:cxn modelId="{6E6A7E21-2D51-47A9-9F90-DC8BD4D5D36A}" type="presParOf" srcId="{84FD2FF0-4344-4586-ADBA-0CBDF16D6F31}" destId="{5B878C08-F413-4CF5-B928-77EC4135876E}"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A89C5C4-3276-4EB1-9EC1-F4B99A307785}"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tr-TR"/>
        </a:p>
      </dgm:t>
    </dgm:pt>
    <dgm:pt modelId="{538EE117-191E-4DA7-8724-92BE53AFDFE2}">
      <dgm:prSet custT="1"/>
      <dgm:spPr/>
      <dgm:t>
        <a:bodyPr/>
        <a:lstStyle/>
        <a:p>
          <a:pPr rtl="0"/>
          <a:r>
            <a:rPr lang="tr-TR" sz="3200" b="1" dirty="0" smtClean="0">
              <a:latin typeface="Arial" panose="020B0604020202020204" pitchFamily="34" charset="0"/>
              <a:cs typeface="Arial" panose="020B0604020202020204" pitchFamily="34" charset="0"/>
            </a:rPr>
            <a:t>GEÇİRGEN TERSİP BENDİ UYGULAMALARININ YAYGINLAŞTIRILMASI FAALİYETLERİ</a:t>
          </a:r>
          <a:endParaRPr lang="tr-TR" sz="3200" dirty="0">
            <a:latin typeface="Arial" panose="020B0604020202020204" pitchFamily="34" charset="0"/>
            <a:cs typeface="Arial" panose="020B0604020202020204" pitchFamily="34" charset="0"/>
          </a:endParaRPr>
        </a:p>
      </dgm:t>
    </dgm:pt>
    <dgm:pt modelId="{2E9185CE-0B2B-42E4-A9B6-430570FF4634}" type="parTrans" cxnId="{0AA5ED83-3341-464C-9FF4-53EBD8539422}">
      <dgm:prSet/>
      <dgm:spPr/>
      <dgm:t>
        <a:bodyPr/>
        <a:lstStyle/>
        <a:p>
          <a:endParaRPr lang="tr-TR"/>
        </a:p>
      </dgm:t>
    </dgm:pt>
    <dgm:pt modelId="{A304B5A1-765A-4419-860E-906A89A81BE4}" type="sibTrans" cxnId="{0AA5ED83-3341-464C-9FF4-53EBD8539422}">
      <dgm:prSet/>
      <dgm:spPr/>
      <dgm:t>
        <a:bodyPr/>
        <a:lstStyle/>
        <a:p>
          <a:endParaRPr lang="tr-TR"/>
        </a:p>
      </dgm:t>
    </dgm:pt>
    <dgm:pt modelId="{84FD2FF0-4344-4586-ADBA-0CBDF16D6F31}" type="pres">
      <dgm:prSet presAssocID="{EA89C5C4-3276-4EB1-9EC1-F4B99A307785}" presName="Name0" presStyleCnt="0">
        <dgm:presLayoutVars>
          <dgm:dir/>
          <dgm:resizeHandles val="exact"/>
        </dgm:presLayoutVars>
      </dgm:prSet>
      <dgm:spPr/>
      <dgm:t>
        <a:bodyPr/>
        <a:lstStyle/>
        <a:p>
          <a:endParaRPr lang="tr-TR"/>
        </a:p>
      </dgm:t>
    </dgm:pt>
    <dgm:pt modelId="{5B878C08-F413-4CF5-B928-77EC4135876E}" type="pres">
      <dgm:prSet presAssocID="{538EE117-191E-4DA7-8724-92BE53AFDFE2}" presName="node" presStyleLbl="node1" presStyleIdx="0" presStyleCnt="1">
        <dgm:presLayoutVars>
          <dgm:bulletEnabled val="1"/>
        </dgm:presLayoutVars>
      </dgm:prSet>
      <dgm:spPr/>
      <dgm:t>
        <a:bodyPr/>
        <a:lstStyle/>
        <a:p>
          <a:endParaRPr lang="tr-TR"/>
        </a:p>
      </dgm:t>
    </dgm:pt>
  </dgm:ptLst>
  <dgm:cxnLst>
    <dgm:cxn modelId="{1E2775D7-9613-4981-A9CA-8ADE47299D0D}" type="presOf" srcId="{EA89C5C4-3276-4EB1-9EC1-F4B99A307785}" destId="{84FD2FF0-4344-4586-ADBA-0CBDF16D6F31}" srcOrd="0" destOrd="0" presId="urn:microsoft.com/office/officeart/2005/8/layout/process1"/>
    <dgm:cxn modelId="{B754E588-7CFC-49A6-B43C-B978871ED9E6}" type="presOf" srcId="{538EE117-191E-4DA7-8724-92BE53AFDFE2}" destId="{5B878C08-F413-4CF5-B928-77EC4135876E}" srcOrd="0" destOrd="0" presId="urn:microsoft.com/office/officeart/2005/8/layout/process1"/>
    <dgm:cxn modelId="{0AA5ED83-3341-464C-9FF4-53EBD8539422}" srcId="{EA89C5C4-3276-4EB1-9EC1-F4B99A307785}" destId="{538EE117-191E-4DA7-8724-92BE53AFDFE2}" srcOrd="0" destOrd="0" parTransId="{2E9185CE-0B2B-42E4-A9B6-430570FF4634}" sibTransId="{A304B5A1-765A-4419-860E-906A89A81BE4}"/>
    <dgm:cxn modelId="{2BBDBFF9-9FB0-4273-B718-C8BD983B180D}" type="presParOf" srcId="{84FD2FF0-4344-4586-ADBA-0CBDF16D6F31}" destId="{5B878C08-F413-4CF5-B928-77EC4135876E}"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A89C5C4-3276-4EB1-9EC1-F4B99A307785}"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tr-TR"/>
        </a:p>
      </dgm:t>
    </dgm:pt>
    <dgm:pt modelId="{538EE117-191E-4DA7-8724-92BE53AFDFE2}">
      <dgm:prSet custT="1"/>
      <dgm:spPr/>
      <dgm:t>
        <a:bodyPr/>
        <a:lstStyle/>
        <a:p>
          <a:pPr rtl="0"/>
          <a:r>
            <a:rPr lang="tr-TR" sz="3600" dirty="0" smtClean="0">
              <a:latin typeface="Arial" panose="020B0604020202020204" pitchFamily="34" charset="0"/>
              <a:cs typeface="Arial" panose="020B0604020202020204" pitchFamily="34" charset="0"/>
            </a:rPr>
            <a:t>MANSAP ISLAHINA YÖNELİK YAPISAL FAALİYETLER</a:t>
          </a:r>
          <a:endParaRPr lang="tr-TR" sz="3600" dirty="0">
            <a:latin typeface="Arial" panose="020B0604020202020204" pitchFamily="34" charset="0"/>
            <a:cs typeface="Arial" panose="020B0604020202020204" pitchFamily="34" charset="0"/>
          </a:endParaRPr>
        </a:p>
      </dgm:t>
    </dgm:pt>
    <dgm:pt modelId="{2E9185CE-0B2B-42E4-A9B6-430570FF4634}" type="parTrans" cxnId="{0AA5ED83-3341-464C-9FF4-53EBD8539422}">
      <dgm:prSet/>
      <dgm:spPr/>
      <dgm:t>
        <a:bodyPr/>
        <a:lstStyle/>
        <a:p>
          <a:endParaRPr lang="tr-TR"/>
        </a:p>
      </dgm:t>
    </dgm:pt>
    <dgm:pt modelId="{A304B5A1-765A-4419-860E-906A89A81BE4}" type="sibTrans" cxnId="{0AA5ED83-3341-464C-9FF4-53EBD8539422}">
      <dgm:prSet/>
      <dgm:spPr/>
      <dgm:t>
        <a:bodyPr/>
        <a:lstStyle/>
        <a:p>
          <a:endParaRPr lang="tr-TR"/>
        </a:p>
      </dgm:t>
    </dgm:pt>
    <dgm:pt modelId="{84FD2FF0-4344-4586-ADBA-0CBDF16D6F31}" type="pres">
      <dgm:prSet presAssocID="{EA89C5C4-3276-4EB1-9EC1-F4B99A307785}" presName="Name0" presStyleCnt="0">
        <dgm:presLayoutVars>
          <dgm:dir/>
          <dgm:resizeHandles val="exact"/>
        </dgm:presLayoutVars>
      </dgm:prSet>
      <dgm:spPr/>
      <dgm:t>
        <a:bodyPr/>
        <a:lstStyle/>
        <a:p>
          <a:endParaRPr lang="tr-TR"/>
        </a:p>
      </dgm:t>
    </dgm:pt>
    <dgm:pt modelId="{5B878C08-F413-4CF5-B928-77EC4135876E}" type="pres">
      <dgm:prSet presAssocID="{538EE117-191E-4DA7-8724-92BE53AFDFE2}" presName="node" presStyleLbl="node1" presStyleIdx="0" presStyleCnt="1">
        <dgm:presLayoutVars>
          <dgm:bulletEnabled val="1"/>
        </dgm:presLayoutVars>
      </dgm:prSet>
      <dgm:spPr/>
      <dgm:t>
        <a:bodyPr/>
        <a:lstStyle/>
        <a:p>
          <a:endParaRPr lang="tr-TR"/>
        </a:p>
      </dgm:t>
    </dgm:pt>
  </dgm:ptLst>
  <dgm:cxnLst>
    <dgm:cxn modelId="{5165AF74-D7B7-4E76-B04A-176896E721A6}" type="presOf" srcId="{EA89C5C4-3276-4EB1-9EC1-F4B99A307785}" destId="{84FD2FF0-4344-4586-ADBA-0CBDF16D6F31}" srcOrd="0" destOrd="0" presId="urn:microsoft.com/office/officeart/2005/8/layout/process1"/>
    <dgm:cxn modelId="{4C760DE8-7EB1-4A68-A329-C0CD815A5596}" type="presOf" srcId="{538EE117-191E-4DA7-8724-92BE53AFDFE2}" destId="{5B878C08-F413-4CF5-B928-77EC4135876E}" srcOrd="0" destOrd="0" presId="urn:microsoft.com/office/officeart/2005/8/layout/process1"/>
    <dgm:cxn modelId="{0AA5ED83-3341-464C-9FF4-53EBD8539422}" srcId="{EA89C5C4-3276-4EB1-9EC1-F4B99A307785}" destId="{538EE117-191E-4DA7-8724-92BE53AFDFE2}" srcOrd="0" destOrd="0" parTransId="{2E9185CE-0B2B-42E4-A9B6-430570FF4634}" sibTransId="{A304B5A1-765A-4419-860E-906A89A81BE4}"/>
    <dgm:cxn modelId="{6CFD45E1-EA20-4981-A307-50DEC934A1D7}" type="presParOf" srcId="{84FD2FF0-4344-4586-ADBA-0CBDF16D6F31}" destId="{5B878C08-F413-4CF5-B928-77EC4135876E}"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A89C5C4-3276-4EB1-9EC1-F4B99A307785}"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tr-TR"/>
        </a:p>
      </dgm:t>
    </dgm:pt>
    <dgm:pt modelId="{E89763E8-60D1-48A4-AA5E-7121607F0FE9}">
      <dgm:prSet/>
      <dgm:spPr/>
      <dgm:t>
        <a:bodyPr/>
        <a:lstStyle/>
        <a:p>
          <a:r>
            <a:rPr lang="tr-TR" b="1" smtClean="0">
              <a:solidFill>
                <a:srgbClr val="FF0000"/>
              </a:solidFill>
              <a:latin typeface="Arial" panose="020B0604020202020204" pitchFamily="34" charset="0"/>
              <a:cs typeface="Arial" panose="020B0604020202020204" pitchFamily="34" charset="0"/>
            </a:rPr>
            <a:t>TAMBİS </a:t>
          </a:r>
          <a:r>
            <a:rPr lang="tr-TR" b="1" smtClean="0">
              <a:solidFill>
                <a:schemeClr val="bg1"/>
              </a:solidFill>
              <a:latin typeface="Arial" panose="020B0604020202020204" pitchFamily="34" charset="0"/>
              <a:cs typeface="Arial" panose="020B0604020202020204" pitchFamily="34" charset="0"/>
            </a:rPr>
            <a:t>(</a:t>
          </a:r>
          <a:r>
            <a:rPr lang="tr-TR" b="1" smtClean="0">
              <a:solidFill>
                <a:srgbClr val="FF0000"/>
              </a:solidFill>
              <a:latin typeface="Arial" panose="020B0604020202020204" pitchFamily="34" charset="0"/>
              <a:cs typeface="Arial" panose="020B0604020202020204" pitchFamily="34" charset="0"/>
            </a:rPr>
            <a:t>T</a:t>
          </a:r>
          <a:r>
            <a:rPr lang="tr-TR" b="1" smtClean="0">
              <a:solidFill>
                <a:schemeClr val="bg1"/>
              </a:solidFill>
              <a:latin typeface="Arial" panose="020B0604020202020204" pitchFamily="34" charset="0"/>
              <a:cs typeface="Arial" panose="020B0604020202020204" pitchFamily="34" charset="0"/>
            </a:rPr>
            <a:t>aşkın </a:t>
          </a:r>
          <a:r>
            <a:rPr lang="tr-TR" b="1" smtClean="0">
              <a:solidFill>
                <a:srgbClr val="FF0000"/>
              </a:solidFill>
              <a:latin typeface="Arial" panose="020B0604020202020204" pitchFamily="34" charset="0"/>
              <a:cs typeface="Arial" panose="020B0604020202020204" pitchFamily="34" charset="0"/>
            </a:rPr>
            <a:t>A</a:t>
          </a:r>
          <a:r>
            <a:rPr lang="tr-TR" b="1" smtClean="0">
              <a:solidFill>
                <a:schemeClr val="bg1"/>
              </a:solidFill>
              <a:latin typeface="Arial" panose="020B0604020202020204" pitchFamily="34" charset="0"/>
              <a:cs typeface="Arial" panose="020B0604020202020204" pitchFamily="34" charset="0"/>
            </a:rPr>
            <a:t>rıza ve </a:t>
          </a:r>
          <a:r>
            <a:rPr lang="tr-TR" b="1" smtClean="0">
              <a:solidFill>
                <a:srgbClr val="FF0000"/>
              </a:solidFill>
              <a:latin typeface="Arial" panose="020B0604020202020204" pitchFamily="34" charset="0"/>
              <a:cs typeface="Arial" panose="020B0604020202020204" pitchFamily="34" charset="0"/>
            </a:rPr>
            <a:t>M</a:t>
          </a:r>
          <a:r>
            <a:rPr lang="tr-TR" b="1" smtClean="0">
              <a:solidFill>
                <a:schemeClr val="bg1"/>
              </a:solidFill>
              <a:latin typeface="Arial" panose="020B0604020202020204" pitchFamily="34" charset="0"/>
              <a:cs typeface="Arial" panose="020B0604020202020204" pitchFamily="34" charset="0"/>
            </a:rPr>
            <a:t>üdahale  </a:t>
          </a:r>
          <a:r>
            <a:rPr lang="tr-TR" b="1" smtClean="0">
              <a:solidFill>
                <a:srgbClr val="FF0000"/>
              </a:solidFill>
              <a:latin typeface="Arial" panose="020B0604020202020204" pitchFamily="34" charset="0"/>
              <a:cs typeface="Arial" panose="020B0604020202020204" pitchFamily="34" charset="0"/>
            </a:rPr>
            <a:t>B</a:t>
          </a:r>
          <a:r>
            <a:rPr lang="tr-TR" b="1" smtClean="0">
              <a:solidFill>
                <a:schemeClr val="bg1"/>
              </a:solidFill>
              <a:latin typeface="Arial" panose="020B0604020202020204" pitchFamily="34" charset="0"/>
              <a:cs typeface="Arial" panose="020B0604020202020204" pitchFamily="34" charset="0"/>
            </a:rPr>
            <a:t>ilgi </a:t>
          </a:r>
          <a:r>
            <a:rPr lang="tr-TR" b="1" smtClean="0">
              <a:solidFill>
                <a:srgbClr val="FF0000"/>
              </a:solidFill>
              <a:latin typeface="Arial" panose="020B0604020202020204" pitchFamily="34" charset="0"/>
              <a:cs typeface="Arial" panose="020B0604020202020204" pitchFamily="34" charset="0"/>
            </a:rPr>
            <a:t>S</a:t>
          </a:r>
          <a:r>
            <a:rPr lang="tr-TR" b="1" smtClean="0">
              <a:solidFill>
                <a:schemeClr val="bg1"/>
              </a:solidFill>
              <a:latin typeface="Arial" panose="020B0604020202020204" pitchFamily="34" charset="0"/>
              <a:cs typeface="Arial" panose="020B0604020202020204" pitchFamily="34" charset="0"/>
            </a:rPr>
            <a:t>istemi) </a:t>
          </a:r>
          <a:r>
            <a:rPr lang="tr-TR" smtClean="0">
              <a:solidFill>
                <a:schemeClr val="bg1"/>
              </a:solidFill>
              <a:latin typeface="Arial" panose="020B0604020202020204" pitchFamily="34" charset="0"/>
              <a:cs typeface="Arial" panose="020B0604020202020204" pitchFamily="34" charset="0"/>
            </a:rPr>
            <a:t>Projesi </a:t>
          </a:r>
          <a:endParaRPr lang="tr-TR" dirty="0">
            <a:solidFill>
              <a:schemeClr val="bg1"/>
            </a:solidFill>
          </a:endParaRPr>
        </a:p>
      </dgm:t>
    </dgm:pt>
    <dgm:pt modelId="{0AD07DB3-AD8C-4824-9A03-5285FA640E7B}" type="parTrans" cxnId="{B7EC64E7-E35B-40F3-9501-BA1F731482D3}">
      <dgm:prSet/>
      <dgm:spPr/>
      <dgm:t>
        <a:bodyPr/>
        <a:lstStyle/>
        <a:p>
          <a:endParaRPr lang="tr-TR"/>
        </a:p>
      </dgm:t>
    </dgm:pt>
    <dgm:pt modelId="{6F7C1206-4BFC-4916-9AC7-1E0CA6ED4D57}" type="sibTrans" cxnId="{B7EC64E7-E35B-40F3-9501-BA1F731482D3}">
      <dgm:prSet/>
      <dgm:spPr/>
      <dgm:t>
        <a:bodyPr/>
        <a:lstStyle/>
        <a:p>
          <a:endParaRPr lang="tr-TR"/>
        </a:p>
      </dgm:t>
    </dgm:pt>
    <dgm:pt modelId="{84FD2FF0-4344-4586-ADBA-0CBDF16D6F31}" type="pres">
      <dgm:prSet presAssocID="{EA89C5C4-3276-4EB1-9EC1-F4B99A307785}" presName="Name0" presStyleCnt="0">
        <dgm:presLayoutVars>
          <dgm:dir/>
          <dgm:resizeHandles val="exact"/>
        </dgm:presLayoutVars>
      </dgm:prSet>
      <dgm:spPr/>
      <dgm:t>
        <a:bodyPr/>
        <a:lstStyle/>
        <a:p>
          <a:endParaRPr lang="tr-TR"/>
        </a:p>
      </dgm:t>
    </dgm:pt>
    <dgm:pt modelId="{307F068D-49A2-47E7-A3D9-6AEFB660EB8D}" type="pres">
      <dgm:prSet presAssocID="{E89763E8-60D1-48A4-AA5E-7121607F0FE9}" presName="node" presStyleLbl="node1" presStyleIdx="0" presStyleCnt="1">
        <dgm:presLayoutVars>
          <dgm:bulletEnabled val="1"/>
        </dgm:presLayoutVars>
      </dgm:prSet>
      <dgm:spPr/>
      <dgm:t>
        <a:bodyPr/>
        <a:lstStyle/>
        <a:p>
          <a:endParaRPr lang="tr-TR"/>
        </a:p>
      </dgm:t>
    </dgm:pt>
  </dgm:ptLst>
  <dgm:cxnLst>
    <dgm:cxn modelId="{5165AF74-D7B7-4E76-B04A-176896E721A6}" type="presOf" srcId="{EA89C5C4-3276-4EB1-9EC1-F4B99A307785}" destId="{84FD2FF0-4344-4586-ADBA-0CBDF16D6F31}" srcOrd="0" destOrd="0" presId="urn:microsoft.com/office/officeart/2005/8/layout/process1"/>
    <dgm:cxn modelId="{B7EC64E7-E35B-40F3-9501-BA1F731482D3}" srcId="{EA89C5C4-3276-4EB1-9EC1-F4B99A307785}" destId="{E89763E8-60D1-48A4-AA5E-7121607F0FE9}" srcOrd="0" destOrd="0" parTransId="{0AD07DB3-AD8C-4824-9A03-5285FA640E7B}" sibTransId="{6F7C1206-4BFC-4916-9AC7-1E0CA6ED4D57}"/>
    <dgm:cxn modelId="{A3D48B12-B141-48CD-A99B-51468155EC3C}" type="presOf" srcId="{E89763E8-60D1-48A4-AA5E-7121607F0FE9}" destId="{307F068D-49A2-47E7-A3D9-6AEFB660EB8D}" srcOrd="0" destOrd="0" presId="urn:microsoft.com/office/officeart/2005/8/layout/process1"/>
    <dgm:cxn modelId="{ED5C5BD7-8D27-415D-9196-F88CAE21182B}" type="presParOf" srcId="{84FD2FF0-4344-4586-ADBA-0CBDF16D6F31}" destId="{307F068D-49A2-47E7-A3D9-6AEFB660EB8D}"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878C08-F413-4CF5-B928-77EC4135876E}">
      <dsp:nvSpPr>
        <dsp:cNvPr id="0" name=""/>
        <dsp:cNvSpPr/>
      </dsp:nvSpPr>
      <dsp:spPr>
        <a:xfrm>
          <a:off x="7189" y="0"/>
          <a:ext cx="7351674" cy="151216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0">
            <a:lnSpc>
              <a:spcPct val="90000"/>
            </a:lnSpc>
            <a:spcBef>
              <a:spcPct val="0"/>
            </a:spcBef>
            <a:spcAft>
              <a:spcPct val="35000"/>
            </a:spcAft>
          </a:pPr>
          <a:r>
            <a:rPr lang="tr-TR" sz="3600" kern="1200" dirty="0" smtClean="0">
              <a:latin typeface="Arial" panose="020B0604020202020204" pitchFamily="34" charset="0"/>
              <a:cs typeface="Arial" panose="020B0604020202020204" pitchFamily="34" charset="0"/>
            </a:rPr>
            <a:t>YUKARI HAVZA ISLAHINA YÖNELİK YAPISAL FAALİYETLER</a:t>
          </a:r>
          <a:endParaRPr lang="tr-TR" sz="3600" kern="1200" dirty="0">
            <a:latin typeface="Arial" panose="020B0604020202020204" pitchFamily="34" charset="0"/>
            <a:cs typeface="Arial" panose="020B0604020202020204" pitchFamily="34" charset="0"/>
          </a:endParaRPr>
        </a:p>
      </dsp:txBody>
      <dsp:txXfrm>
        <a:off x="51479" y="44290"/>
        <a:ext cx="7263094" cy="14235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878C08-F413-4CF5-B928-77EC4135876E}">
      <dsp:nvSpPr>
        <dsp:cNvPr id="0" name=""/>
        <dsp:cNvSpPr/>
      </dsp:nvSpPr>
      <dsp:spPr>
        <a:xfrm>
          <a:off x="3596" y="0"/>
          <a:ext cx="7358860" cy="25202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tr-TR" sz="3200" b="1" kern="1200" dirty="0" smtClean="0">
              <a:latin typeface="Arial" panose="020B0604020202020204" pitchFamily="34" charset="0"/>
              <a:cs typeface="Arial" panose="020B0604020202020204" pitchFamily="34" charset="0"/>
            </a:rPr>
            <a:t>GEÇİRGEN TERSİP BENDİ UYGULAMALARININ YAYGINLAŞTIRILMASI FAALİYETLERİ</a:t>
          </a:r>
          <a:endParaRPr lang="tr-TR" sz="3200" kern="1200" dirty="0">
            <a:latin typeface="Arial" panose="020B0604020202020204" pitchFamily="34" charset="0"/>
            <a:cs typeface="Arial" panose="020B0604020202020204" pitchFamily="34" charset="0"/>
          </a:endParaRPr>
        </a:p>
      </dsp:txBody>
      <dsp:txXfrm>
        <a:off x="77412" y="73816"/>
        <a:ext cx="7211228" cy="237264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878C08-F413-4CF5-B928-77EC4135876E}">
      <dsp:nvSpPr>
        <dsp:cNvPr id="0" name=""/>
        <dsp:cNvSpPr/>
      </dsp:nvSpPr>
      <dsp:spPr>
        <a:xfrm>
          <a:off x="7189" y="0"/>
          <a:ext cx="7351674" cy="120032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0">
            <a:lnSpc>
              <a:spcPct val="90000"/>
            </a:lnSpc>
            <a:spcBef>
              <a:spcPct val="0"/>
            </a:spcBef>
            <a:spcAft>
              <a:spcPct val="35000"/>
            </a:spcAft>
          </a:pPr>
          <a:r>
            <a:rPr lang="tr-TR" sz="3600" kern="1200" dirty="0" smtClean="0">
              <a:latin typeface="Arial" panose="020B0604020202020204" pitchFamily="34" charset="0"/>
              <a:cs typeface="Arial" panose="020B0604020202020204" pitchFamily="34" charset="0"/>
            </a:rPr>
            <a:t>MANSAP ISLAHINA YÖNELİK YAPISAL FAALİYETLER</a:t>
          </a:r>
          <a:endParaRPr lang="tr-TR" sz="3600" kern="1200" dirty="0">
            <a:latin typeface="Arial" panose="020B0604020202020204" pitchFamily="34" charset="0"/>
            <a:cs typeface="Arial" panose="020B0604020202020204" pitchFamily="34" charset="0"/>
          </a:endParaRPr>
        </a:p>
      </dsp:txBody>
      <dsp:txXfrm>
        <a:off x="42345" y="35156"/>
        <a:ext cx="7281362" cy="113001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7F068D-49A2-47E7-A3D9-6AEFB660EB8D}">
      <dsp:nvSpPr>
        <dsp:cNvPr id="0" name=""/>
        <dsp:cNvSpPr/>
      </dsp:nvSpPr>
      <dsp:spPr>
        <a:xfrm>
          <a:off x="3596" y="0"/>
          <a:ext cx="7358860" cy="120032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tr-TR" sz="3200" b="1" kern="1200" smtClean="0">
              <a:solidFill>
                <a:srgbClr val="FF0000"/>
              </a:solidFill>
              <a:latin typeface="Arial" panose="020B0604020202020204" pitchFamily="34" charset="0"/>
              <a:cs typeface="Arial" panose="020B0604020202020204" pitchFamily="34" charset="0"/>
            </a:rPr>
            <a:t>TAMBİS </a:t>
          </a:r>
          <a:r>
            <a:rPr lang="tr-TR" sz="3200" b="1" kern="1200" smtClean="0">
              <a:solidFill>
                <a:schemeClr val="bg1"/>
              </a:solidFill>
              <a:latin typeface="Arial" panose="020B0604020202020204" pitchFamily="34" charset="0"/>
              <a:cs typeface="Arial" panose="020B0604020202020204" pitchFamily="34" charset="0"/>
            </a:rPr>
            <a:t>(</a:t>
          </a:r>
          <a:r>
            <a:rPr lang="tr-TR" sz="3200" b="1" kern="1200" smtClean="0">
              <a:solidFill>
                <a:srgbClr val="FF0000"/>
              </a:solidFill>
              <a:latin typeface="Arial" panose="020B0604020202020204" pitchFamily="34" charset="0"/>
              <a:cs typeface="Arial" panose="020B0604020202020204" pitchFamily="34" charset="0"/>
            </a:rPr>
            <a:t>T</a:t>
          </a:r>
          <a:r>
            <a:rPr lang="tr-TR" sz="3200" b="1" kern="1200" smtClean="0">
              <a:solidFill>
                <a:schemeClr val="bg1"/>
              </a:solidFill>
              <a:latin typeface="Arial" panose="020B0604020202020204" pitchFamily="34" charset="0"/>
              <a:cs typeface="Arial" panose="020B0604020202020204" pitchFamily="34" charset="0"/>
            </a:rPr>
            <a:t>aşkın </a:t>
          </a:r>
          <a:r>
            <a:rPr lang="tr-TR" sz="3200" b="1" kern="1200" smtClean="0">
              <a:solidFill>
                <a:srgbClr val="FF0000"/>
              </a:solidFill>
              <a:latin typeface="Arial" panose="020B0604020202020204" pitchFamily="34" charset="0"/>
              <a:cs typeface="Arial" panose="020B0604020202020204" pitchFamily="34" charset="0"/>
            </a:rPr>
            <a:t>A</a:t>
          </a:r>
          <a:r>
            <a:rPr lang="tr-TR" sz="3200" b="1" kern="1200" smtClean="0">
              <a:solidFill>
                <a:schemeClr val="bg1"/>
              </a:solidFill>
              <a:latin typeface="Arial" panose="020B0604020202020204" pitchFamily="34" charset="0"/>
              <a:cs typeface="Arial" panose="020B0604020202020204" pitchFamily="34" charset="0"/>
            </a:rPr>
            <a:t>rıza ve </a:t>
          </a:r>
          <a:r>
            <a:rPr lang="tr-TR" sz="3200" b="1" kern="1200" smtClean="0">
              <a:solidFill>
                <a:srgbClr val="FF0000"/>
              </a:solidFill>
              <a:latin typeface="Arial" panose="020B0604020202020204" pitchFamily="34" charset="0"/>
              <a:cs typeface="Arial" panose="020B0604020202020204" pitchFamily="34" charset="0"/>
            </a:rPr>
            <a:t>M</a:t>
          </a:r>
          <a:r>
            <a:rPr lang="tr-TR" sz="3200" b="1" kern="1200" smtClean="0">
              <a:solidFill>
                <a:schemeClr val="bg1"/>
              </a:solidFill>
              <a:latin typeface="Arial" panose="020B0604020202020204" pitchFamily="34" charset="0"/>
              <a:cs typeface="Arial" panose="020B0604020202020204" pitchFamily="34" charset="0"/>
            </a:rPr>
            <a:t>üdahale  </a:t>
          </a:r>
          <a:r>
            <a:rPr lang="tr-TR" sz="3200" b="1" kern="1200" smtClean="0">
              <a:solidFill>
                <a:srgbClr val="FF0000"/>
              </a:solidFill>
              <a:latin typeface="Arial" panose="020B0604020202020204" pitchFamily="34" charset="0"/>
              <a:cs typeface="Arial" panose="020B0604020202020204" pitchFamily="34" charset="0"/>
            </a:rPr>
            <a:t>B</a:t>
          </a:r>
          <a:r>
            <a:rPr lang="tr-TR" sz="3200" b="1" kern="1200" smtClean="0">
              <a:solidFill>
                <a:schemeClr val="bg1"/>
              </a:solidFill>
              <a:latin typeface="Arial" panose="020B0604020202020204" pitchFamily="34" charset="0"/>
              <a:cs typeface="Arial" panose="020B0604020202020204" pitchFamily="34" charset="0"/>
            </a:rPr>
            <a:t>ilgi </a:t>
          </a:r>
          <a:r>
            <a:rPr lang="tr-TR" sz="3200" b="1" kern="1200" smtClean="0">
              <a:solidFill>
                <a:srgbClr val="FF0000"/>
              </a:solidFill>
              <a:latin typeface="Arial" panose="020B0604020202020204" pitchFamily="34" charset="0"/>
              <a:cs typeface="Arial" panose="020B0604020202020204" pitchFamily="34" charset="0"/>
            </a:rPr>
            <a:t>S</a:t>
          </a:r>
          <a:r>
            <a:rPr lang="tr-TR" sz="3200" b="1" kern="1200" smtClean="0">
              <a:solidFill>
                <a:schemeClr val="bg1"/>
              </a:solidFill>
              <a:latin typeface="Arial" panose="020B0604020202020204" pitchFamily="34" charset="0"/>
              <a:cs typeface="Arial" panose="020B0604020202020204" pitchFamily="34" charset="0"/>
            </a:rPr>
            <a:t>istemi) </a:t>
          </a:r>
          <a:r>
            <a:rPr lang="tr-TR" sz="3200" kern="1200" smtClean="0">
              <a:solidFill>
                <a:schemeClr val="bg1"/>
              </a:solidFill>
              <a:latin typeface="Arial" panose="020B0604020202020204" pitchFamily="34" charset="0"/>
              <a:cs typeface="Arial" panose="020B0604020202020204" pitchFamily="34" charset="0"/>
            </a:rPr>
            <a:t>Projesi </a:t>
          </a:r>
          <a:endParaRPr lang="tr-TR" sz="3200" kern="1200" dirty="0">
            <a:solidFill>
              <a:schemeClr val="bg1"/>
            </a:solidFill>
          </a:endParaRPr>
        </a:p>
      </dsp:txBody>
      <dsp:txXfrm>
        <a:off x="38752" y="35156"/>
        <a:ext cx="7288548" cy="1130017"/>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1985963" cy="341313"/>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sz="quarter" idx="1"/>
          </p:nvPr>
        </p:nvSpPr>
        <p:spPr>
          <a:xfrm>
            <a:off x="2595563" y="0"/>
            <a:ext cx="1984375" cy="341313"/>
          </a:xfrm>
          <a:prstGeom prst="rect">
            <a:avLst/>
          </a:prstGeom>
        </p:spPr>
        <p:txBody>
          <a:bodyPr vert="horz" lIns="91440" tIns="45720" rIns="91440" bIns="45720" rtlCol="0"/>
          <a:lstStyle>
            <a:lvl1pPr algn="r">
              <a:defRPr sz="1200"/>
            </a:lvl1pPr>
          </a:lstStyle>
          <a:p>
            <a:fld id="{2A0F0CDD-3B4C-40B1-8C2E-6337283B52A9}" type="datetimeFigureOut">
              <a:rPr lang="tr-TR" smtClean="0"/>
              <a:t>18.08.2020</a:t>
            </a:fld>
            <a:endParaRPr lang="tr-TR"/>
          </a:p>
        </p:txBody>
      </p:sp>
      <p:sp>
        <p:nvSpPr>
          <p:cNvPr id="4" name="Altbilgi Yer Tutucusu 3"/>
          <p:cNvSpPr>
            <a:spLocks noGrp="1"/>
          </p:cNvSpPr>
          <p:nvPr>
            <p:ph type="ftr" sz="quarter" idx="2"/>
          </p:nvPr>
        </p:nvSpPr>
        <p:spPr>
          <a:xfrm>
            <a:off x="0" y="6470650"/>
            <a:ext cx="1985963" cy="341313"/>
          </a:xfrm>
          <a:prstGeom prst="rect">
            <a:avLst/>
          </a:prstGeom>
        </p:spPr>
        <p:txBody>
          <a:bodyPr vert="horz" lIns="91440" tIns="45720" rIns="91440" bIns="45720" rtlCol="0" anchor="b"/>
          <a:lstStyle>
            <a:lvl1pPr algn="l">
              <a:defRPr sz="1200"/>
            </a:lvl1pPr>
          </a:lstStyle>
          <a:p>
            <a:endParaRPr lang="tr-TR"/>
          </a:p>
        </p:txBody>
      </p:sp>
      <p:sp>
        <p:nvSpPr>
          <p:cNvPr id="5" name="Slayt Numarası Yer Tutucusu 4"/>
          <p:cNvSpPr>
            <a:spLocks noGrp="1"/>
          </p:cNvSpPr>
          <p:nvPr>
            <p:ph type="sldNum" sz="quarter" idx="3"/>
          </p:nvPr>
        </p:nvSpPr>
        <p:spPr>
          <a:xfrm>
            <a:off x="2595563" y="6470650"/>
            <a:ext cx="1984375" cy="341313"/>
          </a:xfrm>
          <a:prstGeom prst="rect">
            <a:avLst/>
          </a:prstGeom>
        </p:spPr>
        <p:txBody>
          <a:bodyPr vert="horz" lIns="91440" tIns="45720" rIns="91440" bIns="45720" rtlCol="0" anchor="b"/>
          <a:lstStyle>
            <a:lvl1pPr algn="r">
              <a:defRPr sz="1200"/>
            </a:lvl1pPr>
          </a:lstStyle>
          <a:p>
            <a:fld id="{79D9C52D-790E-4F44-9DF7-91284E8A718B}" type="slidenum">
              <a:rPr lang="tr-TR" smtClean="0"/>
              <a:t>‹#›</a:t>
            </a:fld>
            <a:endParaRPr lang="tr-TR"/>
          </a:p>
        </p:txBody>
      </p:sp>
    </p:spTree>
    <p:extLst>
      <p:ext uri="{BB962C8B-B14F-4D97-AF65-F5344CB8AC3E}">
        <p14:creationId xmlns:p14="http://schemas.microsoft.com/office/powerpoint/2010/main" val="3286668947"/>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1985328" cy="341781"/>
          </a:xfrm>
          <a:prstGeom prst="rect">
            <a:avLst/>
          </a:prstGeom>
        </p:spPr>
        <p:txBody>
          <a:bodyPr vert="horz" lIns="65105" tIns="32553" rIns="65105" bIns="32553" rtlCol="0"/>
          <a:lstStyle>
            <a:lvl1pPr algn="l">
              <a:defRPr sz="900"/>
            </a:lvl1pPr>
          </a:lstStyle>
          <a:p>
            <a:endParaRPr lang="tr-TR"/>
          </a:p>
        </p:txBody>
      </p:sp>
      <p:sp>
        <p:nvSpPr>
          <p:cNvPr id="3" name="Veri Yer Tutucusu 2"/>
          <p:cNvSpPr>
            <a:spLocks noGrp="1"/>
          </p:cNvSpPr>
          <p:nvPr>
            <p:ph type="dt" idx="1"/>
          </p:nvPr>
        </p:nvSpPr>
        <p:spPr>
          <a:xfrm>
            <a:off x="2595137" y="0"/>
            <a:ext cx="1985328" cy="341781"/>
          </a:xfrm>
          <a:prstGeom prst="rect">
            <a:avLst/>
          </a:prstGeom>
        </p:spPr>
        <p:txBody>
          <a:bodyPr vert="horz" lIns="65105" tIns="32553" rIns="65105" bIns="32553" rtlCol="0"/>
          <a:lstStyle>
            <a:lvl1pPr algn="r">
              <a:defRPr sz="900"/>
            </a:lvl1pPr>
          </a:lstStyle>
          <a:p>
            <a:fld id="{79C37415-11F4-43F6-BD4B-A2B08112D87A}" type="datetimeFigureOut">
              <a:rPr lang="tr-TR" smtClean="0"/>
              <a:t>18.08.2020</a:t>
            </a:fld>
            <a:endParaRPr lang="tr-TR"/>
          </a:p>
        </p:txBody>
      </p:sp>
      <p:sp>
        <p:nvSpPr>
          <p:cNvPr id="4" name="Slayt Görüntüsü Yer Tutucusu 3"/>
          <p:cNvSpPr>
            <a:spLocks noGrp="1" noRot="1" noChangeAspect="1"/>
          </p:cNvSpPr>
          <p:nvPr>
            <p:ph type="sldImg" idx="2"/>
          </p:nvPr>
        </p:nvSpPr>
        <p:spPr>
          <a:xfrm>
            <a:off x="630238" y="850900"/>
            <a:ext cx="3321050" cy="2300288"/>
          </a:xfrm>
          <a:prstGeom prst="rect">
            <a:avLst/>
          </a:prstGeom>
          <a:noFill/>
          <a:ln w="12700">
            <a:solidFill>
              <a:prstClr val="black"/>
            </a:solidFill>
          </a:ln>
        </p:spPr>
        <p:txBody>
          <a:bodyPr vert="horz" lIns="65105" tIns="32553" rIns="65105" bIns="32553" rtlCol="0" anchor="ctr"/>
          <a:lstStyle/>
          <a:p>
            <a:endParaRPr lang="tr-TR"/>
          </a:p>
        </p:txBody>
      </p:sp>
      <p:sp>
        <p:nvSpPr>
          <p:cNvPr id="5" name="Not Yer Tutucusu 4"/>
          <p:cNvSpPr>
            <a:spLocks noGrp="1"/>
          </p:cNvSpPr>
          <p:nvPr>
            <p:ph type="body" sz="quarter" idx="3"/>
          </p:nvPr>
        </p:nvSpPr>
        <p:spPr>
          <a:xfrm>
            <a:off x="458153" y="3278257"/>
            <a:ext cx="3665220" cy="2682210"/>
          </a:xfrm>
          <a:prstGeom prst="rect">
            <a:avLst/>
          </a:prstGeom>
        </p:spPr>
        <p:txBody>
          <a:bodyPr vert="horz" lIns="65105" tIns="32553" rIns="65105" bIns="32553"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6470183"/>
            <a:ext cx="1985328" cy="341780"/>
          </a:xfrm>
          <a:prstGeom prst="rect">
            <a:avLst/>
          </a:prstGeom>
        </p:spPr>
        <p:txBody>
          <a:bodyPr vert="horz" lIns="65105" tIns="32553" rIns="65105" bIns="32553" rtlCol="0" anchor="b"/>
          <a:lstStyle>
            <a:lvl1pPr algn="l">
              <a:defRPr sz="900"/>
            </a:lvl1pPr>
          </a:lstStyle>
          <a:p>
            <a:endParaRPr lang="tr-TR"/>
          </a:p>
        </p:txBody>
      </p:sp>
      <p:sp>
        <p:nvSpPr>
          <p:cNvPr id="7" name="Slayt Numarası Yer Tutucusu 6"/>
          <p:cNvSpPr>
            <a:spLocks noGrp="1"/>
          </p:cNvSpPr>
          <p:nvPr>
            <p:ph type="sldNum" sz="quarter" idx="5"/>
          </p:nvPr>
        </p:nvSpPr>
        <p:spPr>
          <a:xfrm>
            <a:off x="2595137" y="6470183"/>
            <a:ext cx="1985328" cy="341780"/>
          </a:xfrm>
          <a:prstGeom prst="rect">
            <a:avLst/>
          </a:prstGeom>
        </p:spPr>
        <p:txBody>
          <a:bodyPr vert="horz" lIns="65105" tIns="32553" rIns="65105" bIns="32553" rtlCol="0" anchor="b"/>
          <a:lstStyle>
            <a:lvl1pPr algn="r">
              <a:defRPr sz="900"/>
            </a:lvl1pPr>
          </a:lstStyle>
          <a:p>
            <a:fld id="{7A8BA0EE-79E0-47E1-94AA-7F221E9E5B28}" type="slidenum">
              <a:rPr lang="tr-TR" smtClean="0"/>
              <a:t>‹#›</a:t>
            </a:fld>
            <a:endParaRPr lang="tr-TR"/>
          </a:p>
        </p:txBody>
      </p:sp>
    </p:spTree>
    <p:extLst>
      <p:ext uri="{BB962C8B-B14F-4D97-AF65-F5344CB8AC3E}">
        <p14:creationId xmlns:p14="http://schemas.microsoft.com/office/powerpoint/2010/main" val="3275184841"/>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AE60BA4-6023-498F-97FB-37E6D5804A81}" type="slidenum">
              <a:rPr lang="tr-TR" smtClean="0"/>
              <a:pPr/>
              <a:t>1</a:t>
            </a:fld>
            <a:endParaRPr lang="tr-TR"/>
          </a:p>
        </p:txBody>
      </p:sp>
    </p:spTree>
    <p:extLst>
      <p:ext uri="{BB962C8B-B14F-4D97-AF65-F5344CB8AC3E}">
        <p14:creationId xmlns:p14="http://schemas.microsoft.com/office/powerpoint/2010/main" val="24279535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288350" indent="-288350" algn="just">
              <a:buFont typeface="Arial" panose="020B0604020202020204" pitchFamily="34" charset="0"/>
              <a:buChar char="•"/>
            </a:pPr>
            <a:r>
              <a:rPr lang="tr-TR" b="1" dirty="0" smtClean="0">
                <a:solidFill>
                  <a:srgbClr val="0000FF"/>
                </a:solidFill>
                <a:latin typeface="Arial" panose="020B0604020202020204" pitchFamily="34" charset="0"/>
                <a:cs typeface="Arial" panose="020B0604020202020204" pitchFamily="34" charset="0"/>
              </a:rPr>
              <a:t>an </a:t>
            </a:r>
            <a:r>
              <a:rPr lang="tr-TR" b="1" dirty="0" err="1" smtClean="0">
                <a:solidFill>
                  <a:srgbClr val="0000FF"/>
                </a:solidFill>
                <a:latin typeface="Arial" panose="020B0604020202020204" pitchFamily="34" charset="0"/>
                <a:cs typeface="Arial" panose="020B0604020202020204" pitchFamily="34" charset="0"/>
              </a:rPr>
              <a:t>rüsubatın</a:t>
            </a:r>
            <a:r>
              <a:rPr lang="tr-TR" b="1" dirty="0" smtClean="0">
                <a:solidFill>
                  <a:srgbClr val="0000FF"/>
                </a:solidFill>
                <a:latin typeface="Arial" panose="020B0604020202020204" pitchFamily="34" charset="0"/>
                <a:cs typeface="Arial" panose="020B0604020202020204" pitchFamily="34" charset="0"/>
              </a:rPr>
              <a:t> süzülmesi, </a:t>
            </a:r>
          </a:p>
          <a:p>
            <a:pPr marL="288350" indent="-288350" algn="just">
              <a:buFont typeface="Arial" panose="020B0604020202020204" pitchFamily="34" charset="0"/>
              <a:buChar char="•"/>
            </a:pPr>
            <a:r>
              <a:rPr lang="tr-TR" b="1" dirty="0" smtClean="0">
                <a:solidFill>
                  <a:srgbClr val="0000FF"/>
                </a:solidFill>
                <a:latin typeface="Arial" panose="020B0604020202020204" pitchFamily="34" charset="0"/>
                <a:cs typeface="Arial" panose="020B0604020202020204" pitchFamily="34" charset="0"/>
              </a:rPr>
              <a:t>Taşıntı malzemenin ve taşkın sularının enerjisinin kırılması, </a:t>
            </a:r>
          </a:p>
          <a:p>
            <a:pPr marL="288350" indent="-288350" algn="just">
              <a:buFont typeface="Arial" panose="020B0604020202020204" pitchFamily="34" charset="0"/>
              <a:buChar char="•"/>
            </a:pPr>
            <a:r>
              <a:rPr lang="tr-TR" b="1" dirty="0" smtClean="0">
                <a:solidFill>
                  <a:srgbClr val="0000FF"/>
                </a:solidFill>
                <a:latin typeface="Arial" panose="020B0604020202020204" pitchFamily="34" charset="0"/>
                <a:cs typeface="Arial" panose="020B0604020202020204" pitchFamily="34" charset="0"/>
              </a:rPr>
              <a:t>Sellerle taşınan odun, dal ve kök parçalarına kadar değişen daha büyük boyutlu materyalin tuzaklanması, </a:t>
            </a:r>
          </a:p>
          <a:p>
            <a:pPr marL="288350" indent="-288350" algn="just">
              <a:buFont typeface="Arial" panose="020B0604020202020204" pitchFamily="34" charset="0"/>
              <a:buChar char="•"/>
            </a:pPr>
            <a:r>
              <a:rPr lang="tr-TR" b="1" dirty="0" smtClean="0">
                <a:solidFill>
                  <a:srgbClr val="0000FF"/>
                </a:solidFill>
                <a:latin typeface="Arial" panose="020B0604020202020204" pitchFamily="34" charset="0"/>
                <a:cs typeface="Arial" panose="020B0604020202020204" pitchFamily="34" charset="0"/>
              </a:rPr>
              <a:t>Nehir ağızlarındaki </a:t>
            </a:r>
            <a:r>
              <a:rPr lang="tr-TR" b="1" dirty="0" err="1" smtClean="0">
                <a:solidFill>
                  <a:srgbClr val="0000FF"/>
                </a:solidFill>
                <a:latin typeface="Arial" panose="020B0604020202020204" pitchFamily="34" charset="0"/>
                <a:cs typeface="Arial" panose="020B0604020202020204" pitchFamily="34" charset="0"/>
              </a:rPr>
              <a:t>sedimentin</a:t>
            </a:r>
            <a:r>
              <a:rPr lang="tr-TR" b="1" dirty="0" smtClean="0">
                <a:solidFill>
                  <a:srgbClr val="0000FF"/>
                </a:solidFill>
                <a:latin typeface="Arial" panose="020B0604020202020204" pitchFamily="34" charset="0"/>
                <a:cs typeface="Arial" panose="020B0604020202020204" pitchFamily="34" charset="0"/>
              </a:rPr>
              <a:t> beslenmesi, </a:t>
            </a:r>
          </a:p>
          <a:p>
            <a:pPr marL="288350" indent="-288350" algn="just">
              <a:buFont typeface="Arial" panose="020B0604020202020204" pitchFamily="34" charset="0"/>
              <a:buChar char="•"/>
            </a:pPr>
            <a:r>
              <a:rPr lang="tr-TR" b="1" dirty="0" smtClean="0">
                <a:solidFill>
                  <a:srgbClr val="0000FF"/>
                </a:solidFill>
                <a:latin typeface="Arial" panose="020B0604020202020204" pitchFamily="34" charset="0"/>
                <a:cs typeface="Arial" panose="020B0604020202020204" pitchFamily="34" charset="0"/>
              </a:rPr>
              <a:t>Akarsu ekosistemlerine daha az zarar verilmesi </a:t>
            </a:r>
            <a:r>
              <a:rPr lang="tr-TR" b="1" dirty="0" err="1" smtClean="0">
                <a:solidFill>
                  <a:srgbClr val="0000FF"/>
                </a:solidFill>
                <a:latin typeface="Arial" panose="020B0604020202020204" pitchFamily="34" charset="0"/>
                <a:cs typeface="Arial" panose="020B0604020202020204" pitchFamily="34" charset="0"/>
              </a:rPr>
              <a:t>vb</a:t>
            </a:r>
            <a:r>
              <a:rPr lang="tr-TR" b="1" dirty="0" smtClean="0">
                <a:solidFill>
                  <a:srgbClr val="0000FF"/>
                </a:solidFill>
                <a:latin typeface="Arial" panose="020B0604020202020204" pitchFamily="34" charset="0"/>
                <a:cs typeface="Arial" panose="020B0604020202020204" pitchFamily="34" charset="0"/>
              </a:rPr>
              <a:t> amaçları içerecek şekilde </a:t>
            </a:r>
            <a:r>
              <a:rPr lang="tr-TR" b="1" dirty="0" err="1" smtClean="0">
                <a:solidFill>
                  <a:srgbClr val="0000FF"/>
                </a:solidFill>
                <a:latin typeface="Arial" panose="020B0604020202020204" pitchFamily="34" charset="0"/>
                <a:cs typeface="Arial" panose="020B0604020202020204" pitchFamily="34" charset="0"/>
              </a:rPr>
              <a:t>rüsubi</a:t>
            </a:r>
            <a:r>
              <a:rPr lang="tr-TR" b="1" dirty="0" smtClean="0">
                <a:solidFill>
                  <a:srgbClr val="0000FF"/>
                </a:solidFill>
                <a:latin typeface="Arial" panose="020B0604020202020204" pitchFamily="34" charset="0"/>
                <a:cs typeface="Arial" panose="020B0604020202020204" pitchFamily="34" charset="0"/>
              </a:rPr>
              <a:t> malzemenin kaynağından birikme konisine kadar azaltılarak tutulması sağlanabilmektedir.</a:t>
            </a:r>
          </a:p>
          <a:p>
            <a:endParaRPr lang="tr-TR" dirty="0"/>
          </a:p>
        </p:txBody>
      </p:sp>
      <p:sp>
        <p:nvSpPr>
          <p:cNvPr id="4" name="Slayt Numarası Yer Tutucusu 3"/>
          <p:cNvSpPr>
            <a:spLocks noGrp="1"/>
          </p:cNvSpPr>
          <p:nvPr>
            <p:ph type="sldNum" sz="quarter" idx="10"/>
          </p:nvPr>
        </p:nvSpPr>
        <p:spPr/>
        <p:txBody>
          <a:bodyPr/>
          <a:lstStyle/>
          <a:p>
            <a:fld id="{BAE60BA4-6023-498F-97FB-37E6D5804A81}" type="slidenum">
              <a:rPr lang="tr-TR" smtClean="0">
                <a:solidFill>
                  <a:prstClr val="black"/>
                </a:solidFill>
              </a:rPr>
              <a:pPr/>
              <a:t>50</a:t>
            </a:fld>
            <a:endParaRPr lang="tr-TR">
              <a:solidFill>
                <a:prstClr val="black"/>
              </a:solidFill>
            </a:endParaRPr>
          </a:p>
        </p:txBody>
      </p:sp>
    </p:spTree>
    <p:extLst>
      <p:ext uri="{BB962C8B-B14F-4D97-AF65-F5344CB8AC3E}">
        <p14:creationId xmlns:p14="http://schemas.microsoft.com/office/powerpoint/2010/main" val="39519536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Tree>
    <p:extLst>
      <p:ext uri="{BB962C8B-B14F-4D97-AF65-F5344CB8AC3E}">
        <p14:creationId xmlns:p14="http://schemas.microsoft.com/office/powerpoint/2010/main" val="29092254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AE60BA4-6023-498F-97FB-37E6D5804A81}" type="slidenum">
              <a:rPr lang="tr-TR" smtClean="0">
                <a:solidFill>
                  <a:prstClr val="black"/>
                </a:solidFill>
              </a:rPr>
              <a:pPr/>
              <a:t>57</a:t>
            </a:fld>
            <a:endParaRPr lang="tr-TR">
              <a:solidFill>
                <a:prstClr val="black"/>
              </a:solidFill>
            </a:endParaRPr>
          </a:p>
        </p:txBody>
      </p:sp>
    </p:spTree>
    <p:extLst>
      <p:ext uri="{BB962C8B-B14F-4D97-AF65-F5344CB8AC3E}">
        <p14:creationId xmlns:p14="http://schemas.microsoft.com/office/powerpoint/2010/main" val="8377942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95EE1C3-1219-41E9-84A5-E7D792B79127}" type="slidenum">
              <a:rPr lang="tr-TR" smtClean="0">
                <a:solidFill>
                  <a:prstClr val="black"/>
                </a:solidFill>
              </a:rPr>
              <a:pPr/>
              <a:t>58</a:t>
            </a:fld>
            <a:endParaRPr lang="tr-TR">
              <a:solidFill>
                <a:prstClr val="black"/>
              </a:solidFill>
            </a:endParaRPr>
          </a:p>
        </p:txBody>
      </p:sp>
    </p:spTree>
    <p:extLst>
      <p:ext uri="{BB962C8B-B14F-4D97-AF65-F5344CB8AC3E}">
        <p14:creationId xmlns:p14="http://schemas.microsoft.com/office/powerpoint/2010/main" val="4805266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95EE1C3-1219-41E9-84A5-E7D792B79127}" type="slidenum">
              <a:rPr lang="tr-TR" smtClean="0">
                <a:solidFill>
                  <a:prstClr val="black"/>
                </a:solidFill>
              </a:rPr>
              <a:pPr/>
              <a:t>61</a:t>
            </a:fld>
            <a:endParaRPr lang="tr-TR">
              <a:solidFill>
                <a:prstClr val="black"/>
              </a:solidFill>
            </a:endParaRPr>
          </a:p>
        </p:txBody>
      </p:sp>
    </p:spTree>
    <p:extLst>
      <p:ext uri="{BB962C8B-B14F-4D97-AF65-F5344CB8AC3E}">
        <p14:creationId xmlns:p14="http://schemas.microsoft.com/office/powerpoint/2010/main" val="24915353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95EE1C3-1219-41E9-84A5-E7D792B79127}" type="slidenum">
              <a:rPr lang="tr-TR" smtClean="0">
                <a:solidFill>
                  <a:prstClr val="black"/>
                </a:solidFill>
              </a:rPr>
              <a:pPr/>
              <a:t>63</a:t>
            </a:fld>
            <a:endParaRPr lang="tr-TR">
              <a:solidFill>
                <a:prstClr val="black"/>
              </a:solidFill>
            </a:endParaRPr>
          </a:p>
        </p:txBody>
      </p:sp>
    </p:spTree>
    <p:extLst>
      <p:ext uri="{BB962C8B-B14F-4D97-AF65-F5344CB8AC3E}">
        <p14:creationId xmlns:p14="http://schemas.microsoft.com/office/powerpoint/2010/main" val="8244011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a:defRPr/>
            </a:pPr>
            <a:fld id="{D8C77680-6A58-4AF6-A1EF-2B1312943C3C}" type="slidenum">
              <a:rPr lang="tr-TR" smtClean="0"/>
              <a:pPr>
                <a:defRPr/>
              </a:pPr>
              <a:t>80</a:t>
            </a:fld>
            <a:endParaRPr lang="tr-TR"/>
          </a:p>
        </p:txBody>
      </p:sp>
    </p:spTree>
    <p:extLst>
      <p:ext uri="{BB962C8B-B14F-4D97-AF65-F5344CB8AC3E}">
        <p14:creationId xmlns:p14="http://schemas.microsoft.com/office/powerpoint/2010/main" val="16002485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AE60BA4-6023-498F-97FB-37E6D5804A81}" type="slidenum">
              <a:rPr lang="tr-TR" smtClean="0">
                <a:solidFill>
                  <a:prstClr val="black"/>
                </a:solidFill>
              </a:rPr>
              <a:pPr/>
              <a:t>6</a:t>
            </a:fld>
            <a:endParaRPr lang="tr-TR">
              <a:solidFill>
                <a:prstClr val="black"/>
              </a:solidFill>
            </a:endParaRPr>
          </a:p>
        </p:txBody>
      </p:sp>
    </p:spTree>
    <p:extLst>
      <p:ext uri="{BB962C8B-B14F-4D97-AF65-F5344CB8AC3E}">
        <p14:creationId xmlns:p14="http://schemas.microsoft.com/office/powerpoint/2010/main" val="1718062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defTabSz="922721">
              <a:defRPr/>
            </a:pPr>
            <a:r>
              <a:rPr lang="tr-TR" b="1" dirty="0">
                <a:solidFill>
                  <a:srgbClr val="FF0000"/>
                </a:solidFill>
                <a:latin typeface="Arial" pitchFamily="34" charset="0"/>
                <a:cs typeface="Arial" pitchFamily="34" charset="0"/>
              </a:rPr>
              <a:t>2012 sel afetinde uygunsuz geçiş yapıları, zararı daha da arttırmıştır.</a:t>
            </a:r>
          </a:p>
          <a:p>
            <a:endParaRPr lang="tr-TR" dirty="0"/>
          </a:p>
        </p:txBody>
      </p:sp>
    </p:spTree>
    <p:extLst>
      <p:ext uri="{BB962C8B-B14F-4D97-AF65-F5344CB8AC3E}">
        <p14:creationId xmlns:p14="http://schemas.microsoft.com/office/powerpoint/2010/main" val="3927711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AE60BA4-6023-498F-97FB-37E6D5804A81}" type="slidenum">
              <a:rPr lang="tr-TR" smtClean="0">
                <a:solidFill>
                  <a:prstClr val="black"/>
                </a:solidFill>
              </a:rPr>
              <a:pPr/>
              <a:t>34</a:t>
            </a:fld>
            <a:endParaRPr lang="tr-TR">
              <a:solidFill>
                <a:prstClr val="black"/>
              </a:solidFill>
            </a:endParaRPr>
          </a:p>
        </p:txBody>
      </p:sp>
    </p:spTree>
    <p:extLst>
      <p:ext uri="{BB962C8B-B14F-4D97-AF65-F5344CB8AC3E}">
        <p14:creationId xmlns:p14="http://schemas.microsoft.com/office/powerpoint/2010/main" val="2526742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595EE1C3-1219-41E9-84A5-E7D792B79127}" type="slidenum">
              <a:rPr lang="tr-TR" smtClean="0">
                <a:solidFill>
                  <a:prstClr val="black"/>
                </a:solidFill>
              </a:rPr>
              <a:pPr/>
              <a:t>40</a:t>
            </a:fld>
            <a:endParaRPr lang="tr-TR">
              <a:solidFill>
                <a:prstClr val="black"/>
              </a:solidFill>
            </a:endParaRPr>
          </a:p>
        </p:txBody>
      </p:sp>
    </p:spTree>
    <p:extLst>
      <p:ext uri="{BB962C8B-B14F-4D97-AF65-F5344CB8AC3E}">
        <p14:creationId xmlns:p14="http://schemas.microsoft.com/office/powerpoint/2010/main" val="3242748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95EE1C3-1219-41E9-84A5-E7D792B79127}" type="slidenum">
              <a:rPr lang="tr-TR" smtClean="0">
                <a:solidFill>
                  <a:prstClr val="black"/>
                </a:solidFill>
              </a:rPr>
              <a:pPr/>
              <a:t>41</a:t>
            </a:fld>
            <a:endParaRPr lang="tr-TR">
              <a:solidFill>
                <a:prstClr val="black"/>
              </a:solidFill>
            </a:endParaRPr>
          </a:p>
        </p:txBody>
      </p:sp>
    </p:spTree>
    <p:extLst>
      <p:ext uri="{BB962C8B-B14F-4D97-AF65-F5344CB8AC3E}">
        <p14:creationId xmlns:p14="http://schemas.microsoft.com/office/powerpoint/2010/main" val="1145078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198659"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196612"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6D176A-55BC-48C8-8DCD-149DFC369C63}" type="slidenum">
              <a:rPr lang="tr-TR" smtClean="0">
                <a:solidFill>
                  <a:prstClr val="black"/>
                </a:solidFill>
              </a:rPr>
              <a:pPr fontAlgn="base">
                <a:spcBef>
                  <a:spcPct val="0"/>
                </a:spcBef>
                <a:spcAft>
                  <a:spcPct val="0"/>
                </a:spcAft>
                <a:defRPr/>
              </a:pPr>
              <a:t>43</a:t>
            </a:fld>
            <a:endParaRPr lang="tr-TR" smtClean="0">
              <a:solidFill>
                <a:prstClr val="black"/>
              </a:solidFill>
            </a:endParaRPr>
          </a:p>
        </p:txBody>
      </p:sp>
    </p:spTree>
    <p:extLst>
      <p:ext uri="{BB962C8B-B14F-4D97-AF65-F5344CB8AC3E}">
        <p14:creationId xmlns:p14="http://schemas.microsoft.com/office/powerpoint/2010/main" val="3282947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198659" name="2 Not Yer Tutucusu"/>
          <p:cNvSpPr>
            <a:spLocks noGrp="1"/>
          </p:cNvSpPr>
          <p:nvPr>
            <p:ph type="body" idx="1"/>
          </p:nvPr>
        </p:nvSpPr>
        <p:spPr bwMode="auto">
          <a:noFill/>
        </p:spPr>
        <p:txBody>
          <a:bodyPr wrap="square" numCol="1" anchor="t" anchorCtr="0" compatLnSpc="1">
            <a:prstTxWarp prst="textNoShape">
              <a:avLst/>
            </a:prstTxWarp>
          </a:bodyPr>
          <a:lstStyle/>
          <a:p>
            <a:pPr algn="just"/>
            <a:r>
              <a:rPr lang="en-GB" dirty="0">
                <a:solidFill>
                  <a:srgbClr val="0000FF"/>
                </a:solidFill>
              </a:rPr>
              <a:t>Geniş </a:t>
            </a:r>
            <a:r>
              <a:rPr lang="en-GB" dirty="0" err="1">
                <a:solidFill>
                  <a:srgbClr val="0000FF"/>
                </a:solidFill>
              </a:rPr>
              <a:t>tabanlı</a:t>
            </a:r>
            <a:r>
              <a:rPr lang="en-GB" dirty="0">
                <a:solidFill>
                  <a:srgbClr val="0000FF"/>
                </a:solidFill>
              </a:rPr>
              <a:t> </a:t>
            </a:r>
            <a:r>
              <a:rPr lang="en-GB" dirty="0" err="1">
                <a:solidFill>
                  <a:srgbClr val="0000FF"/>
                </a:solidFill>
              </a:rPr>
              <a:t>doğal</a:t>
            </a:r>
            <a:r>
              <a:rPr lang="en-GB" dirty="0">
                <a:solidFill>
                  <a:srgbClr val="0000FF"/>
                </a:solidFill>
              </a:rPr>
              <a:t> </a:t>
            </a:r>
            <a:r>
              <a:rPr lang="en-GB" dirty="0" err="1">
                <a:solidFill>
                  <a:srgbClr val="0000FF"/>
                </a:solidFill>
              </a:rPr>
              <a:t>yataklar</a:t>
            </a:r>
            <a:r>
              <a:rPr lang="tr-TR" dirty="0">
                <a:solidFill>
                  <a:srgbClr val="0000FF"/>
                </a:solidFill>
              </a:rPr>
              <a:t>da belirli bir eğim oluşturarak </a:t>
            </a:r>
            <a:r>
              <a:rPr lang="tr-TR" dirty="0">
                <a:solidFill>
                  <a:srgbClr val="FF0000"/>
                </a:solidFill>
              </a:rPr>
              <a:t>hareket eden malzemeyi durdurmak ve yerinde tutmak</a:t>
            </a:r>
            <a:r>
              <a:rPr lang="tr-TR" dirty="0">
                <a:solidFill>
                  <a:srgbClr val="0000FF"/>
                </a:solidFill>
              </a:rPr>
              <a:t>, a</a:t>
            </a:r>
            <a:r>
              <a:rPr lang="en-GB" dirty="0" err="1">
                <a:solidFill>
                  <a:srgbClr val="0000FF"/>
                </a:solidFill>
              </a:rPr>
              <a:t>ynı</a:t>
            </a:r>
            <a:r>
              <a:rPr lang="en-GB" dirty="0">
                <a:solidFill>
                  <a:srgbClr val="0000FF"/>
                </a:solidFill>
              </a:rPr>
              <a:t> </a:t>
            </a:r>
            <a:r>
              <a:rPr lang="tr-TR" dirty="0">
                <a:solidFill>
                  <a:srgbClr val="0000FF"/>
                </a:solidFill>
              </a:rPr>
              <a:t>zamanda </a:t>
            </a:r>
            <a:r>
              <a:rPr lang="en-GB" dirty="0" err="1">
                <a:solidFill>
                  <a:srgbClr val="0000FF"/>
                </a:solidFill>
              </a:rPr>
              <a:t>kıyı</a:t>
            </a:r>
            <a:r>
              <a:rPr lang="en-GB" dirty="0">
                <a:solidFill>
                  <a:srgbClr val="0000FF"/>
                </a:solidFill>
              </a:rPr>
              <a:t> </a:t>
            </a:r>
            <a:r>
              <a:rPr lang="en-GB" dirty="0" err="1">
                <a:solidFill>
                  <a:srgbClr val="0000FF"/>
                </a:solidFill>
              </a:rPr>
              <a:t>oyulmaları</a:t>
            </a:r>
            <a:r>
              <a:rPr lang="en-GB" dirty="0">
                <a:solidFill>
                  <a:srgbClr val="0000FF"/>
                </a:solidFill>
              </a:rPr>
              <a:t> </a:t>
            </a:r>
            <a:r>
              <a:rPr lang="en-GB" dirty="0" err="1">
                <a:solidFill>
                  <a:srgbClr val="0000FF"/>
                </a:solidFill>
              </a:rPr>
              <a:t>olan</a:t>
            </a:r>
            <a:r>
              <a:rPr lang="en-GB" dirty="0">
                <a:solidFill>
                  <a:srgbClr val="0000FF"/>
                </a:solidFill>
              </a:rPr>
              <a:t> </a:t>
            </a:r>
            <a:r>
              <a:rPr lang="en-GB" dirty="0" err="1">
                <a:solidFill>
                  <a:srgbClr val="0000FF"/>
                </a:solidFill>
              </a:rPr>
              <a:t>yatak</a:t>
            </a:r>
            <a:r>
              <a:rPr lang="en-GB" dirty="0">
                <a:solidFill>
                  <a:srgbClr val="0000FF"/>
                </a:solidFill>
              </a:rPr>
              <a:t> </a:t>
            </a:r>
            <a:r>
              <a:rPr lang="en-GB" dirty="0" err="1">
                <a:solidFill>
                  <a:srgbClr val="0000FF"/>
                </a:solidFill>
              </a:rPr>
              <a:t>kesitlerinde</a:t>
            </a:r>
            <a:r>
              <a:rPr lang="en-GB" dirty="0">
                <a:solidFill>
                  <a:srgbClr val="0000FF"/>
                </a:solidFill>
              </a:rPr>
              <a:t> </a:t>
            </a:r>
            <a:r>
              <a:rPr lang="en-GB" dirty="0" err="1">
                <a:solidFill>
                  <a:srgbClr val="FF0000"/>
                </a:solidFill>
              </a:rPr>
              <a:t>oyulmaları</a:t>
            </a:r>
            <a:r>
              <a:rPr lang="en-GB" dirty="0">
                <a:solidFill>
                  <a:srgbClr val="FF0000"/>
                </a:solidFill>
              </a:rPr>
              <a:t> </a:t>
            </a:r>
            <a:r>
              <a:rPr lang="en-GB" dirty="0" err="1">
                <a:solidFill>
                  <a:srgbClr val="FF0000"/>
                </a:solidFill>
              </a:rPr>
              <a:t>önleyip</a:t>
            </a:r>
            <a:r>
              <a:rPr lang="en-GB" dirty="0">
                <a:solidFill>
                  <a:srgbClr val="0000FF"/>
                </a:solidFill>
              </a:rPr>
              <a:t>, </a:t>
            </a:r>
            <a:r>
              <a:rPr lang="en-GB" dirty="0" err="1">
                <a:solidFill>
                  <a:srgbClr val="0000FF"/>
                </a:solidFill>
              </a:rPr>
              <a:t>geniş</a:t>
            </a:r>
            <a:r>
              <a:rPr lang="en-GB" dirty="0">
                <a:solidFill>
                  <a:srgbClr val="0000FF"/>
                </a:solidFill>
              </a:rPr>
              <a:t> </a:t>
            </a:r>
            <a:r>
              <a:rPr lang="en-GB" dirty="0" err="1">
                <a:solidFill>
                  <a:srgbClr val="0000FF"/>
                </a:solidFill>
              </a:rPr>
              <a:t>yataklarda</a:t>
            </a:r>
            <a:r>
              <a:rPr lang="en-GB" dirty="0">
                <a:solidFill>
                  <a:srgbClr val="0000FF"/>
                </a:solidFill>
              </a:rPr>
              <a:t> </a:t>
            </a:r>
            <a:r>
              <a:rPr lang="en-GB" dirty="0" err="1">
                <a:solidFill>
                  <a:srgbClr val="0000FF"/>
                </a:solidFill>
              </a:rPr>
              <a:t>düzenli</a:t>
            </a:r>
            <a:r>
              <a:rPr lang="en-GB" dirty="0">
                <a:solidFill>
                  <a:srgbClr val="0000FF"/>
                </a:solidFill>
              </a:rPr>
              <a:t> </a:t>
            </a:r>
            <a:r>
              <a:rPr lang="en-GB" dirty="0" err="1">
                <a:solidFill>
                  <a:srgbClr val="0000FF"/>
                </a:solidFill>
              </a:rPr>
              <a:t>bir</a:t>
            </a:r>
            <a:r>
              <a:rPr lang="en-GB" dirty="0">
                <a:solidFill>
                  <a:srgbClr val="0000FF"/>
                </a:solidFill>
              </a:rPr>
              <a:t> </a:t>
            </a:r>
            <a:r>
              <a:rPr lang="en-GB" dirty="0" err="1">
                <a:solidFill>
                  <a:srgbClr val="0000FF"/>
                </a:solidFill>
              </a:rPr>
              <a:t>akım</a:t>
            </a:r>
            <a:r>
              <a:rPr lang="en-GB" dirty="0">
                <a:solidFill>
                  <a:srgbClr val="0000FF"/>
                </a:solidFill>
              </a:rPr>
              <a:t> </a:t>
            </a:r>
            <a:r>
              <a:rPr lang="en-GB" dirty="0" err="1">
                <a:solidFill>
                  <a:srgbClr val="0000FF"/>
                </a:solidFill>
              </a:rPr>
              <a:t>sağlamak</a:t>
            </a:r>
            <a:r>
              <a:rPr lang="en-GB" dirty="0">
                <a:solidFill>
                  <a:srgbClr val="0000FF"/>
                </a:solidFill>
              </a:rPr>
              <a:t> </a:t>
            </a:r>
            <a:r>
              <a:rPr lang="en-GB" dirty="0" err="1">
                <a:solidFill>
                  <a:srgbClr val="0000FF"/>
                </a:solidFill>
              </a:rPr>
              <a:t>amacıyla</a:t>
            </a:r>
            <a:r>
              <a:rPr lang="en-GB" dirty="0">
                <a:solidFill>
                  <a:srgbClr val="0000FF"/>
                </a:solidFill>
              </a:rPr>
              <a:t> </a:t>
            </a:r>
            <a:r>
              <a:rPr lang="en-GB" dirty="0" err="1">
                <a:solidFill>
                  <a:srgbClr val="0000FF"/>
                </a:solidFill>
              </a:rPr>
              <a:t>inşa</a:t>
            </a:r>
            <a:r>
              <a:rPr lang="en-GB" dirty="0">
                <a:solidFill>
                  <a:srgbClr val="0000FF"/>
                </a:solidFill>
              </a:rPr>
              <a:t> </a:t>
            </a:r>
            <a:r>
              <a:rPr lang="en-GB" dirty="0" err="1">
                <a:solidFill>
                  <a:srgbClr val="0000FF"/>
                </a:solidFill>
              </a:rPr>
              <a:t>edilen</a:t>
            </a:r>
            <a:r>
              <a:rPr lang="en-GB" dirty="0">
                <a:solidFill>
                  <a:srgbClr val="0000FF"/>
                </a:solidFill>
              </a:rPr>
              <a:t> </a:t>
            </a:r>
            <a:r>
              <a:rPr lang="en-GB" dirty="0" err="1">
                <a:solidFill>
                  <a:srgbClr val="0000FF"/>
                </a:solidFill>
              </a:rPr>
              <a:t>enine</a:t>
            </a:r>
            <a:r>
              <a:rPr lang="en-GB" dirty="0">
                <a:solidFill>
                  <a:srgbClr val="0000FF"/>
                </a:solidFill>
              </a:rPr>
              <a:t> </a:t>
            </a:r>
            <a:r>
              <a:rPr lang="en-GB" dirty="0" err="1">
                <a:solidFill>
                  <a:srgbClr val="0000FF"/>
                </a:solidFill>
              </a:rPr>
              <a:t>yapılardır</a:t>
            </a:r>
            <a:r>
              <a:rPr lang="en-GB" dirty="0">
                <a:solidFill>
                  <a:srgbClr val="0000FF"/>
                </a:solidFill>
              </a:rPr>
              <a:t>. </a:t>
            </a:r>
            <a:endParaRPr lang="tr-TR" dirty="0">
              <a:solidFill>
                <a:srgbClr val="0000FF"/>
              </a:solidFill>
            </a:endParaRPr>
          </a:p>
        </p:txBody>
      </p:sp>
      <p:sp>
        <p:nvSpPr>
          <p:cNvPr id="196612"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6D176A-55BC-48C8-8DCD-149DFC369C63}" type="slidenum">
              <a:rPr lang="tr-TR" smtClean="0">
                <a:solidFill>
                  <a:prstClr val="black"/>
                </a:solidFill>
              </a:rPr>
              <a:pPr fontAlgn="base">
                <a:spcBef>
                  <a:spcPct val="0"/>
                </a:spcBef>
                <a:spcAft>
                  <a:spcPct val="0"/>
                </a:spcAft>
                <a:defRPr/>
              </a:pPr>
              <a:t>44</a:t>
            </a:fld>
            <a:endParaRPr lang="tr-TR" smtClean="0">
              <a:solidFill>
                <a:prstClr val="black"/>
              </a:solidFill>
            </a:endParaRPr>
          </a:p>
        </p:txBody>
      </p:sp>
    </p:spTree>
    <p:extLst>
      <p:ext uri="{BB962C8B-B14F-4D97-AF65-F5344CB8AC3E}">
        <p14:creationId xmlns:p14="http://schemas.microsoft.com/office/powerpoint/2010/main" val="136867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198659"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196612"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6D176A-55BC-48C8-8DCD-149DFC369C63}" type="slidenum">
              <a:rPr lang="tr-TR" smtClean="0">
                <a:solidFill>
                  <a:prstClr val="black"/>
                </a:solidFill>
              </a:rPr>
              <a:pPr fontAlgn="base">
                <a:spcBef>
                  <a:spcPct val="0"/>
                </a:spcBef>
                <a:spcAft>
                  <a:spcPct val="0"/>
                </a:spcAft>
                <a:defRPr/>
              </a:pPr>
              <a:t>46</a:t>
            </a:fld>
            <a:endParaRPr lang="tr-TR" smtClean="0">
              <a:solidFill>
                <a:prstClr val="black"/>
              </a:solidFill>
            </a:endParaRPr>
          </a:p>
        </p:txBody>
      </p:sp>
    </p:spTree>
    <p:extLst>
      <p:ext uri="{BB962C8B-B14F-4D97-AF65-F5344CB8AC3E}">
        <p14:creationId xmlns:p14="http://schemas.microsoft.com/office/powerpoint/2010/main" val="15913085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95300" y="6356351"/>
            <a:ext cx="2311400" cy="365125"/>
          </a:xfrm>
          <a:prstGeom prst="rect">
            <a:avLst/>
          </a:prstGeom>
        </p:spPr>
        <p:txBody>
          <a:bodyPr/>
          <a:lstStyle/>
          <a:p>
            <a:endParaRPr lang="tr-TR">
              <a:solidFill>
                <a:prstClr val="black">
                  <a:tint val="75000"/>
                </a:prstClr>
              </a:solidFill>
            </a:endParaRPr>
          </a:p>
        </p:txBody>
      </p:sp>
      <p:sp>
        <p:nvSpPr>
          <p:cNvPr id="3" name="2 Altbilgi Yer Tutucusu"/>
          <p:cNvSpPr>
            <a:spLocks noGrp="1"/>
          </p:cNvSpPr>
          <p:nvPr>
            <p:ph type="ftr" sz="quarter" idx="11"/>
          </p:nvPr>
        </p:nvSpPr>
        <p:spPr>
          <a:xfrm>
            <a:off x="3384550" y="6356351"/>
            <a:ext cx="3136900" cy="365125"/>
          </a:xfrm>
          <a:prstGeom prst="rect">
            <a:avLst/>
          </a:prstGeom>
        </p:spPr>
        <p:txBody>
          <a:bodyPr/>
          <a:lstStyle/>
          <a:p>
            <a:endParaRPr lang="tr-TR">
              <a:solidFill>
                <a:prstClr val="black">
                  <a:tint val="75000"/>
                </a:prstClr>
              </a:solidFill>
            </a:endParaRPr>
          </a:p>
        </p:txBody>
      </p:sp>
    </p:spTree>
    <p:extLst>
      <p:ext uri="{BB962C8B-B14F-4D97-AF65-F5344CB8AC3E}">
        <p14:creationId xmlns:p14="http://schemas.microsoft.com/office/powerpoint/2010/main" val="3487711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676275" y="1709738"/>
            <a:ext cx="8543925"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676275" y="4589463"/>
            <a:ext cx="85439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endParaRPr lang="tr-TR"/>
          </a:p>
        </p:txBody>
      </p:sp>
      <p:sp>
        <p:nvSpPr>
          <p:cNvPr id="5" name="Altbilgi Yer Tutucusu 4"/>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val="955670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681038" y="1825625"/>
            <a:ext cx="4195762"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5029200" y="1825625"/>
            <a:ext cx="4195763"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endParaRPr lang="tr-TR"/>
          </a:p>
        </p:txBody>
      </p:sp>
      <p:sp>
        <p:nvSpPr>
          <p:cNvPr id="6" name="Altbilgi Yer Tutucusu 5"/>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val="23246237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682625" y="365125"/>
            <a:ext cx="8543925" cy="1325563"/>
          </a:xfrm>
        </p:spPr>
        <p:txBody>
          <a:bodyPr/>
          <a:lstStyle/>
          <a:p>
            <a:r>
              <a:rPr lang="tr-TR"/>
              <a:t>Asıl başlık stili için tıklatın</a:t>
            </a:r>
          </a:p>
        </p:txBody>
      </p:sp>
      <p:sp>
        <p:nvSpPr>
          <p:cNvPr id="3" name="Metin Yer Tutucusu 2"/>
          <p:cNvSpPr>
            <a:spLocks noGrp="1"/>
          </p:cNvSpPr>
          <p:nvPr>
            <p:ph type="body" idx="1"/>
          </p:nvPr>
        </p:nvSpPr>
        <p:spPr>
          <a:xfrm>
            <a:off x="682625" y="1681163"/>
            <a:ext cx="41910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682625" y="2505075"/>
            <a:ext cx="4191000"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5014913" y="1681163"/>
            <a:ext cx="42116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5014913" y="2505075"/>
            <a:ext cx="421163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endParaRPr lang="tr-TR"/>
          </a:p>
        </p:txBody>
      </p:sp>
      <p:sp>
        <p:nvSpPr>
          <p:cNvPr id="8" name="Altbilgi Yer Tutucusu 7"/>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val="29989212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endParaRPr lang="tr-TR"/>
          </a:p>
        </p:txBody>
      </p:sp>
      <p:sp>
        <p:nvSpPr>
          <p:cNvPr id="4" name="Altbilgi Yer Tutucusu 3"/>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val="25200147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endParaRPr lang="tr-TR"/>
          </a:p>
        </p:txBody>
      </p:sp>
      <p:sp>
        <p:nvSpPr>
          <p:cNvPr id="3" name="Altbilgi Yer Tutucusu 2"/>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val="39683584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682625" y="457200"/>
            <a:ext cx="3194050"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4211638" y="987425"/>
            <a:ext cx="5014912"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endParaRPr lang="tr-TR"/>
          </a:p>
        </p:txBody>
      </p:sp>
      <p:sp>
        <p:nvSpPr>
          <p:cNvPr id="6" name="Altbilgi Yer Tutucusu 5"/>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val="13453115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682625" y="457200"/>
            <a:ext cx="3194050"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4211638" y="987425"/>
            <a:ext cx="501491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endParaRPr lang="tr-TR"/>
          </a:p>
        </p:txBody>
      </p:sp>
      <p:sp>
        <p:nvSpPr>
          <p:cNvPr id="6" name="Altbilgi Yer Tutucusu 5"/>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val="12238694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endParaRPr lang="tr-TR"/>
          </a:p>
        </p:txBody>
      </p:sp>
      <p:sp>
        <p:nvSpPr>
          <p:cNvPr id="5" name="Altbilgi Yer Tutucusu 4"/>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val="21985775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7089775" y="365125"/>
            <a:ext cx="2135188"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681038" y="365125"/>
            <a:ext cx="6256337"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endParaRPr lang="tr-TR"/>
          </a:p>
        </p:txBody>
      </p:sp>
      <p:sp>
        <p:nvSpPr>
          <p:cNvPr id="5" name="Altbilgi Yer Tutucusu 4"/>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val="40103982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Özel Düze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endParaRPr lang="tr-TR"/>
          </a:p>
        </p:txBody>
      </p:sp>
      <p:sp>
        <p:nvSpPr>
          <p:cNvPr id="4" name="Altbilgi Yer Tutucusu 3"/>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val="35730762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Özel Düze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endParaRPr lang="tr-TR"/>
          </a:p>
        </p:txBody>
      </p:sp>
      <p:sp>
        <p:nvSpPr>
          <p:cNvPr id="4" name="Altbilgi Yer Tutucusu 3"/>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val="19008890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AndObj">
  <p:cSld name="Başlık, Metin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644650" y="0"/>
            <a:ext cx="7677150" cy="1295400"/>
          </a:xfrm>
        </p:spPr>
        <p:txBody>
          <a:bodyPr/>
          <a:lstStyle/>
          <a:p>
            <a:r>
              <a:rPr lang="tr-TR"/>
              <a:t>Asıl başlık stili için tıklatın</a:t>
            </a:r>
          </a:p>
        </p:txBody>
      </p:sp>
      <p:sp>
        <p:nvSpPr>
          <p:cNvPr id="3" name="2 Metin Yer Tutucusu"/>
          <p:cNvSpPr>
            <a:spLocks noGrp="1"/>
          </p:cNvSpPr>
          <p:nvPr>
            <p:ph type="body" sz="half" idx="1"/>
          </p:nvPr>
        </p:nvSpPr>
        <p:spPr>
          <a:xfrm>
            <a:off x="1363664" y="1628775"/>
            <a:ext cx="3667125" cy="4895850"/>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5183189" y="1628775"/>
            <a:ext cx="3667125" cy="4895850"/>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Tree>
    <p:extLst>
      <p:ext uri="{BB962C8B-B14F-4D97-AF65-F5344CB8AC3E}">
        <p14:creationId xmlns:p14="http://schemas.microsoft.com/office/powerpoint/2010/main" val="193039281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742950" y="2130426"/>
            <a:ext cx="8420100" cy="1470025"/>
          </a:xfrm>
        </p:spPr>
        <p:txBody>
          <a:bodyPr/>
          <a:lstStyle/>
          <a:p>
            <a:r>
              <a:rPr lang="tr-TR"/>
              <a:t>Asıl başlık stili için tıklatın</a:t>
            </a:r>
          </a:p>
        </p:txBody>
      </p:sp>
      <p:sp>
        <p:nvSpPr>
          <p:cNvPr id="3" name="2 Alt Başlık"/>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endParaRPr lang="tr-TR">
              <a:solidFill>
                <a:prstClr val="black">
                  <a:tint val="75000"/>
                </a:prstClr>
              </a:solidFill>
            </a:endParaRPr>
          </a:p>
        </p:txBody>
      </p:sp>
      <p:sp>
        <p:nvSpPr>
          <p:cNvPr id="7" name="5 Slayt Numarası Yer Tutucusu"/>
          <p:cNvSpPr>
            <a:spLocks noGrp="1"/>
          </p:cNvSpPr>
          <p:nvPr>
            <p:ph type="sldNum" sz="quarter" idx="4"/>
          </p:nvPr>
        </p:nvSpPr>
        <p:spPr>
          <a:xfrm>
            <a:off x="7608020" y="6492876"/>
            <a:ext cx="23114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CA44DFDA-8FE6-450F-A2D2-A9CD96E1E111}" type="slidenum">
              <a:rPr lang="tr-TR" smtClean="0">
                <a:solidFill>
                  <a:prstClr val="black">
                    <a:tint val="75000"/>
                  </a:prstClr>
                </a:solidFill>
              </a:rPr>
              <a:pPr>
                <a:defRPr/>
              </a:pPr>
              <a:t>‹#›</a:t>
            </a:fld>
            <a:r>
              <a:rPr lang="tr-TR" dirty="0">
                <a:solidFill>
                  <a:prstClr val="black">
                    <a:tint val="75000"/>
                  </a:prstClr>
                </a:solidFill>
              </a:rPr>
              <a:t>/103</a:t>
            </a:r>
          </a:p>
        </p:txBody>
      </p:sp>
    </p:spTree>
    <p:extLst>
      <p:ext uri="{BB962C8B-B14F-4D97-AF65-F5344CB8AC3E}">
        <p14:creationId xmlns:p14="http://schemas.microsoft.com/office/powerpoint/2010/main" val="28034790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endParaRPr lang="tr-TR">
              <a:solidFill>
                <a:prstClr val="black">
                  <a:tint val="75000"/>
                </a:prstClr>
              </a:solidFill>
            </a:endParaRPr>
          </a:p>
        </p:txBody>
      </p:sp>
      <p:sp>
        <p:nvSpPr>
          <p:cNvPr id="4" name="3 Altbilgi Yer Tutucusu"/>
          <p:cNvSpPr>
            <a:spLocks noGrp="1"/>
          </p:cNvSpPr>
          <p:nvPr>
            <p:ph type="ftr" sz="quarter" idx="11"/>
          </p:nvPr>
        </p:nvSpPr>
        <p:spPr/>
        <p:txBody>
          <a:bodyPr/>
          <a:lstStyle/>
          <a:p>
            <a:endParaRPr lang="tr-TR">
              <a:solidFill>
                <a:prstClr val="black">
                  <a:tint val="75000"/>
                </a:prstClr>
              </a:solidFill>
            </a:endParaRPr>
          </a:p>
        </p:txBody>
      </p:sp>
      <p:sp>
        <p:nvSpPr>
          <p:cNvPr id="6" name="5 Slayt Numarası Yer Tutucusu"/>
          <p:cNvSpPr>
            <a:spLocks noGrp="1"/>
          </p:cNvSpPr>
          <p:nvPr>
            <p:ph type="sldNum" sz="quarter" idx="4"/>
          </p:nvPr>
        </p:nvSpPr>
        <p:spPr>
          <a:xfrm>
            <a:off x="7608020" y="6492876"/>
            <a:ext cx="23114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CA44DFDA-8FE6-450F-A2D2-A9CD96E1E111}" type="slidenum">
              <a:rPr lang="tr-TR" smtClean="0">
                <a:solidFill>
                  <a:prstClr val="black">
                    <a:tint val="75000"/>
                  </a:prstClr>
                </a:solidFill>
              </a:rPr>
              <a:pPr>
                <a:defRPr/>
              </a:pPr>
              <a:t>‹#›</a:t>
            </a:fld>
            <a:r>
              <a:rPr lang="tr-TR" dirty="0" smtClean="0">
                <a:solidFill>
                  <a:prstClr val="black">
                    <a:tint val="75000"/>
                  </a:prstClr>
                </a:solidFill>
              </a:rPr>
              <a:t>/103</a:t>
            </a:r>
            <a:endParaRPr lang="tr-TR" dirty="0">
              <a:solidFill>
                <a:prstClr val="black">
                  <a:tint val="75000"/>
                </a:prstClr>
              </a:solidFill>
            </a:endParaRPr>
          </a:p>
        </p:txBody>
      </p:sp>
    </p:spTree>
    <p:extLst>
      <p:ext uri="{BB962C8B-B14F-4D97-AF65-F5344CB8AC3E}">
        <p14:creationId xmlns:p14="http://schemas.microsoft.com/office/powerpoint/2010/main" val="1470892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endParaRPr lang="tr-TR">
              <a:solidFill>
                <a:prstClr val="black">
                  <a:tint val="75000"/>
                </a:prstClr>
              </a:solidFill>
            </a:endParaRPr>
          </a:p>
        </p:txBody>
      </p:sp>
      <p:sp>
        <p:nvSpPr>
          <p:cNvPr id="7" name="5 Slayt Numarası Yer Tutucusu"/>
          <p:cNvSpPr>
            <a:spLocks noGrp="1"/>
          </p:cNvSpPr>
          <p:nvPr>
            <p:ph type="sldNum" sz="quarter" idx="4"/>
          </p:nvPr>
        </p:nvSpPr>
        <p:spPr>
          <a:xfrm>
            <a:off x="7608020" y="6492876"/>
            <a:ext cx="23114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CA44DFDA-8FE6-450F-A2D2-A9CD96E1E111}" type="slidenum">
              <a:rPr lang="tr-TR" smtClean="0">
                <a:solidFill>
                  <a:prstClr val="black">
                    <a:tint val="75000"/>
                  </a:prstClr>
                </a:solidFill>
              </a:rPr>
              <a:pPr>
                <a:defRPr/>
              </a:pPr>
              <a:t>‹#›</a:t>
            </a:fld>
            <a:r>
              <a:rPr lang="tr-TR" dirty="0" smtClean="0">
                <a:solidFill>
                  <a:prstClr val="black">
                    <a:tint val="75000"/>
                  </a:prstClr>
                </a:solidFill>
              </a:rPr>
              <a:t>/103</a:t>
            </a:r>
            <a:endParaRPr lang="tr-TR" dirty="0">
              <a:solidFill>
                <a:prstClr val="black">
                  <a:tint val="75000"/>
                </a:prstClr>
              </a:solidFill>
            </a:endParaRPr>
          </a:p>
        </p:txBody>
      </p:sp>
    </p:spTree>
    <p:extLst>
      <p:ext uri="{BB962C8B-B14F-4D97-AF65-F5344CB8AC3E}">
        <p14:creationId xmlns:p14="http://schemas.microsoft.com/office/powerpoint/2010/main" val="3457027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Başlık ve Tablo">
    <p:spTree>
      <p:nvGrpSpPr>
        <p:cNvPr id="1" name=""/>
        <p:cNvGrpSpPr/>
        <p:nvPr/>
      </p:nvGrpSpPr>
      <p:grpSpPr>
        <a:xfrm>
          <a:off x="0" y="0"/>
          <a:ext cx="0" cy="0"/>
          <a:chOff x="0" y="0"/>
          <a:chExt cx="0" cy="0"/>
        </a:xfrm>
      </p:grpSpPr>
      <p:sp>
        <p:nvSpPr>
          <p:cNvPr id="6" name="4 Altbilgi Yer Tutucusu"/>
          <p:cNvSpPr>
            <a:spLocks noGrp="1"/>
          </p:cNvSpPr>
          <p:nvPr>
            <p:ph type="ftr" sz="quarter" idx="3"/>
          </p:nvPr>
        </p:nvSpPr>
        <p:spPr>
          <a:xfrm>
            <a:off x="3704861" y="6597353"/>
            <a:ext cx="3136900" cy="281955"/>
          </a:xfrm>
          <a:prstGeom prst="rect">
            <a:avLst/>
          </a:prstGeom>
        </p:spPr>
        <p:txBody>
          <a:bodyPr vert="horz" lIns="91440" tIns="45720" rIns="91440" bIns="45720" rtlCol="0" anchor="ctr"/>
          <a:lstStyle>
            <a:lvl1pPr algn="ctr" fontAlgn="auto">
              <a:spcBef>
                <a:spcPts val="0"/>
              </a:spcBef>
              <a:spcAft>
                <a:spcPts val="0"/>
              </a:spcAft>
              <a:defRPr sz="800">
                <a:solidFill>
                  <a:schemeClr val="tx1">
                    <a:tint val="75000"/>
                  </a:schemeClr>
                </a:solidFill>
                <a:latin typeface="+mn-lt"/>
                <a:cs typeface="+mn-cs"/>
              </a:defRPr>
            </a:lvl1pPr>
          </a:lstStyle>
          <a:p>
            <a:pPr>
              <a:defRPr/>
            </a:pPr>
            <a:r>
              <a:rPr lang="tr-TR" smtClean="0"/>
              <a:t>DSİ 10.BÖLGE MÜDÜRLÜĞÜ</a:t>
            </a:r>
            <a:endParaRPr lang="tr-TR" dirty="0"/>
          </a:p>
        </p:txBody>
      </p:sp>
      <p:sp>
        <p:nvSpPr>
          <p:cNvPr id="7" name="5 Slayt Numarası Yer Tutucusu"/>
          <p:cNvSpPr>
            <a:spLocks noGrp="1"/>
          </p:cNvSpPr>
          <p:nvPr>
            <p:ph type="sldNum" sz="quarter" idx="4"/>
          </p:nvPr>
        </p:nvSpPr>
        <p:spPr>
          <a:xfrm>
            <a:off x="8307373" y="6655785"/>
            <a:ext cx="1442099" cy="196131"/>
          </a:xfrm>
          <a:prstGeom prst="rect">
            <a:avLst/>
          </a:prstGeom>
        </p:spPr>
        <p:txBody>
          <a:bodyPr vert="horz" lIns="91440" tIns="45720" rIns="91440" bIns="45720" rtlCol="0" anchor="ctr"/>
          <a:lstStyle>
            <a:lvl1pPr algn="r" fontAlgn="auto">
              <a:spcBef>
                <a:spcPts val="0"/>
              </a:spcBef>
              <a:spcAft>
                <a:spcPts val="0"/>
              </a:spcAft>
              <a:defRPr sz="1000">
                <a:solidFill>
                  <a:schemeClr val="tx1">
                    <a:tint val="75000"/>
                  </a:schemeClr>
                </a:solidFill>
                <a:latin typeface="+mn-lt"/>
                <a:cs typeface="+mn-cs"/>
              </a:defRPr>
            </a:lvl1pPr>
          </a:lstStyle>
          <a:p>
            <a:pPr>
              <a:defRPr/>
            </a:pPr>
            <a:fld id="{CAA4F6EE-6802-49F3-9ABF-44C0D1BC32AC}" type="slidenum">
              <a:rPr lang="tr-TR" smtClean="0"/>
              <a:pPr>
                <a:defRPr/>
              </a:pPr>
              <a:t>‹#›</a:t>
            </a:fld>
            <a:endParaRPr lang="tr-TR" dirty="0"/>
          </a:p>
        </p:txBody>
      </p:sp>
    </p:spTree>
    <p:extLst>
      <p:ext uri="{BB962C8B-B14F-4D97-AF65-F5344CB8AC3E}">
        <p14:creationId xmlns:p14="http://schemas.microsoft.com/office/powerpoint/2010/main" val="2928545080"/>
      </p:ext>
    </p:extLst>
  </p:cSld>
  <p:clrMapOvr>
    <a:masterClrMapping/>
  </p:clrMapOvr>
  <p:transition advClick="0">
    <p:random/>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238250" y="1122363"/>
            <a:ext cx="74295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endParaRPr lang="tr-TR"/>
          </a:p>
        </p:txBody>
      </p:sp>
      <p:sp>
        <p:nvSpPr>
          <p:cNvPr id="5" name="Altbilgi Yer Tutucusu 4"/>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val="3640127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endParaRPr lang="tr-TR"/>
          </a:p>
        </p:txBody>
      </p:sp>
      <p:sp>
        <p:nvSpPr>
          <p:cNvPr id="5" name="Altbilgi Yer Tutucusu 4"/>
          <p:cNvSpPr>
            <a:spLocks noGrp="1"/>
          </p:cNvSpPr>
          <p:nvPr>
            <p:ph type="ftr" sz="quarter" idx="11"/>
          </p:nvPr>
        </p:nvSpPr>
        <p:spPr/>
        <p:txBody>
          <a:bodyPr/>
          <a:lstStyle/>
          <a:p>
            <a:endParaRPr lang="tr-TR"/>
          </a:p>
        </p:txBody>
      </p:sp>
    </p:spTree>
    <p:extLst>
      <p:ext uri="{BB962C8B-B14F-4D97-AF65-F5344CB8AC3E}">
        <p14:creationId xmlns:p14="http://schemas.microsoft.com/office/powerpoint/2010/main" val="42488057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9" cstate="print">
            <a:lum/>
          </a:blip>
          <a:srcRect/>
          <a:stretch>
            <a:fillRect/>
          </a:stretch>
        </a:blipFill>
        <a:effectLst/>
      </p:bgPr>
    </p:bg>
    <p:spTree>
      <p:nvGrpSpPr>
        <p:cNvPr id="1" name=""/>
        <p:cNvGrpSpPr/>
        <p:nvPr/>
      </p:nvGrpSpPr>
      <p:grpSpPr>
        <a:xfrm>
          <a:off x="0" y="0"/>
          <a:ext cx="0" cy="0"/>
          <a:chOff x="0" y="0"/>
          <a:chExt cx="0" cy="0"/>
        </a:xfrm>
      </p:grpSpPr>
      <p:sp>
        <p:nvSpPr>
          <p:cNvPr id="11266" name="1 Başlık Yer Tutucusu"/>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dirty="0"/>
              <a:t>Asıl başlık stili için tıklatın</a:t>
            </a:r>
          </a:p>
        </p:txBody>
      </p:sp>
      <p:sp>
        <p:nvSpPr>
          <p:cNvPr id="11267" name="2 Metin Yer Tutucusu"/>
          <p:cNvSpPr>
            <a:spLocks noGrp="1"/>
          </p:cNvSpPr>
          <p:nvPr>
            <p:ph type="body" idx="1"/>
          </p:nvPr>
        </p:nvSpPr>
        <p:spPr bwMode="auto">
          <a:xfrm>
            <a:off x="495300" y="1600206"/>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4" name="3 Veri Yer Tutucusu"/>
          <p:cNvSpPr>
            <a:spLocks noGrp="1"/>
          </p:cNvSpPr>
          <p:nvPr>
            <p:ph type="dt" sz="half" idx="2"/>
          </p:nvPr>
        </p:nvSpPr>
        <p:spPr>
          <a:xfrm>
            <a:off x="495300" y="6356359"/>
            <a:ext cx="2311400" cy="365125"/>
          </a:xfrm>
          <a:prstGeom prst="rect">
            <a:avLst/>
          </a:prstGeom>
        </p:spPr>
        <p:txBody>
          <a:bodyPr vert="horz" lIns="91440" tIns="45720" rIns="91440" bIns="45720" rtlCol="0" anchor="ctr"/>
          <a:lstStyle>
            <a:lvl1pPr algn="l" fontAlgn="auto">
              <a:spcBef>
                <a:spcPts val="0"/>
              </a:spcBef>
              <a:spcAft>
                <a:spcPts val="0"/>
              </a:spcAft>
              <a:defRPr sz="1108">
                <a:solidFill>
                  <a:schemeClr val="tx1">
                    <a:tint val="75000"/>
                  </a:schemeClr>
                </a:solidFill>
                <a:latin typeface="+mn-lt"/>
                <a:cs typeface="+mn-cs"/>
              </a:defRPr>
            </a:lvl1pPr>
          </a:lstStyle>
          <a:p>
            <a:endParaRPr lang="tr-TR"/>
          </a:p>
        </p:txBody>
      </p:sp>
      <p:sp>
        <p:nvSpPr>
          <p:cNvPr id="5" name="4 Altbilgi Yer Tutucusu"/>
          <p:cNvSpPr>
            <a:spLocks noGrp="1"/>
          </p:cNvSpPr>
          <p:nvPr>
            <p:ph type="ftr" sz="quarter" idx="3"/>
          </p:nvPr>
        </p:nvSpPr>
        <p:spPr>
          <a:xfrm>
            <a:off x="3384550" y="6356359"/>
            <a:ext cx="3136900" cy="365125"/>
          </a:xfrm>
          <a:prstGeom prst="rect">
            <a:avLst/>
          </a:prstGeom>
        </p:spPr>
        <p:txBody>
          <a:bodyPr vert="horz" lIns="91440" tIns="45720" rIns="91440" bIns="45720" rtlCol="0" anchor="ctr"/>
          <a:lstStyle>
            <a:lvl1pPr algn="ctr" fontAlgn="auto">
              <a:spcBef>
                <a:spcPts val="0"/>
              </a:spcBef>
              <a:spcAft>
                <a:spcPts val="0"/>
              </a:spcAft>
              <a:defRPr sz="1108">
                <a:solidFill>
                  <a:schemeClr val="tx1">
                    <a:tint val="75000"/>
                  </a:schemeClr>
                </a:solidFill>
                <a:latin typeface="+mn-lt"/>
                <a:cs typeface="+mn-cs"/>
              </a:defRPr>
            </a:lvl1pPr>
          </a:lstStyle>
          <a:p>
            <a:endParaRPr lang="tr-TR"/>
          </a:p>
        </p:txBody>
      </p:sp>
      <p:pic>
        <p:nvPicPr>
          <p:cNvPr id="8" name="Resim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687179" y="122515"/>
            <a:ext cx="946343" cy="643928"/>
          </a:xfrm>
          <a:prstGeom prst="rect">
            <a:avLst/>
          </a:prstGeom>
        </p:spPr>
      </p:pic>
      <p:pic>
        <p:nvPicPr>
          <p:cNvPr id="3" name="Resim 2"/>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396045" y="92070"/>
            <a:ext cx="740776" cy="740776"/>
          </a:xfrm>
          <a:prstGeom prst="rect">
            <a:avLst/>
          </a:prstGeom>
        </p:spPr>
      </p:pic>
      <p:sp>
        <p:nvSpPr>
          <p:cNvPr id="9" name="Slayt Numarası Yer Tutucusu 6"/>
          <p:cNvSpPr txBox="1">
            <a:spLocks/>
          </p:cNvSpPr>
          <p:nvPr userDrawn="1"/>
        </p:nvSpPr>
        <p:spPr>
          <a:xfrm>
            <a:off x="8320222" y="6774615"/>
            <a:ext cx="1669727" cy="204107"/>
          </a:xfrm>
          <a:prstGeom prst="rect">
            <a:avLst/>
          </a:prstGeom>
        </p:spPr>
        <p:txBody>
          <a:bodyPr vert="horz" lIns="91440" tIns="45720" rIns="91440" bIns="45720" rtlCol="0" anchor="ctr"/>
          <a:lstStyle>
            <a:defPPr>
              <a:defRPr lang="tr-TR"/>
            </a:defPPr>
            <a:lvl1pPr marL="0" algn="r" defTabSz="914400" rtl="0" eaLnBrk="1" fontAlgn="auto" latinLnBrk="0" hangingPunct="1">
              <a:spcBef>
                <a:spcPts val="0"/>
              </a:spcBef>
              <a:spcAft>
                <a:spcPts val="0"/>
              </a:spcAft>
              <a:defRPr sz="11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tr-TR" dirty="0"/>
          </a:p>
        </p:txBody>
      </p:sp>
    </p:spTree>
    <p:extLst>
      <p:ext uri="{BB962C8B-B14F-4D97-AF65-F5344CB8AC3E}">
        <p14:creationId xmlns:p14="http://schemas.microsoft.com/office/powerpoint/2010/main" val="388107135"/>
      </p:ext>
    </p:extLst>
  </p:cSld>
  <p:clrMap bg1="lt1" tx1="dk1" bg2="lt2" tx2="dk2" accent1="accent1" accent2="accent2" accent3="accent3" accent4="accent4" accent5="accent5" accent6="accent6" hlink="hlink" folHlink="folHlink"/>
  <p:sldLayoutIdLst>
    <p:sldLayoutId id="2147483651" r:id="rId1"/>
    <p:sldLayoutId id="2147483678" r:id="rId2"/>
    <p:sldLayoutId id="2147483679" r:id="rId3"/>
    <p:sldLayoutId id="2147483681" r:id="rId4"/>
    <p:sldLayoutId id="2147483682" r:id="rId5"/>
    <p:sldLayoutId id="2147483683" r:id="rId6"/>
    <p:sldLayoutId id="2147483684" r:id="rId7"/>
  </p:sldLayoutIdLst>
  <p:hf hdr="0" ftr="0" dt="0"/>
  <p:txStyles>
    <p:titleStyle>
      <a:lvl1pPr algn="ctr" rtl="0" eaLnBrk="1" fontAlgn="base" hangingPunct="1">
        <a:spcBef>
          <a:spcPct val="0"/>
        </a:spcBef>
        <a:spcAft>
          <a:spcPct val="0"/>
        </a:spcAft>
        <a:defRPr sz="4062" kern="1200">
          <a:solidFill>
            <a:schemeClr val="tx1"/>
          </a:solidFill>
          <a:latin typeface="+mj-lt"/>
          <a:ea typeface="+mj-ea"/>
          <a:cs typeface="+mj-cs"/>
        </a:defRPr>
      </a:lvl1pPr>
      <a:lvl2pPr algn="ctr" rtl="0" eaLnBrk="1" fontAlgn="base" hangingPunct="1">
        <a:spcBef>
          <a:spcPct val="0"/>
        </a:spcBef>
        <a:spcAft>
          <a:spcPct val="0"/>
        </a:spcAft>
        <a:defRPr sz="4062">
          <a:solidFill>
            <a:schemeClr val="tx1"/>
          </a:solidFill>
          <a:latin typeface="Calibri" pitchFamily="34" charset="0"/>
        </a:defRPr>
      </a:lvl2pPr>
      <a:lvl3pPr algn="ctr" rtl="0" eaLnBrk="1" fontAlgn="base" hangingPunct="1">
        <a:spcBef>
          <a:spcPct val="0"/>
        </a:spcBef>
        <a:spcAft>
          <a:spcPct val="0"/>
        </a:spcAft>
        <a:defRPr sz="4062">
          <a:solidFill>
            <a:schemeClr val="tx1"/>
          </a:solidFill>
          <a:latin typeface="Calibri" pitchFamily="34" charset="0"/>
        </a:defRPr>
      </a:lvl3pPr>
      <a:lvl4pPr algn="ctr" rtl="0" eaLnBrk="1" fontAlgn="base" hangingPunct="1">
        <a:spcBef>
          <a:spcPct val="0"/>
        </a:spcBef>
        <a:spcAft>
          <a:spcPct val="0"/>
        </a:spcAft>
        <a:defRPr sz="4062">
          <a:solidFill>
            <a:schemeClr val="tx1"/>
          </a:solidFill>
          <a:latin typeface="Calibri" pitchFamily="34" charset="0"/>
        </a:defRPr>
      </a:lvl4pPr>
      <a:lvl5pPr algn="ctr" rtl="0" eaLnBrk="1" fontAlgn="base" hangingPunct="1">
        <a:spcBef>
          <a:spcPct val="0"/>
        </a:spcBef>
        <a:spcAft>
          <a:spcPct val="0"/>
        </a:spcAft>
        <a:defRPr sz="4062">
          <a:solidFill>
            <a:schemeClr val="tx1"/>
          </a:solidFill>
          <a:latin typeface="Calibri" pitchFamily="34" charset="0"/>
        </a:defRPr>
      </a:lvl5pPr>
      <a:lvl6pPr marL="422041" algn="ctr" rtl="0" eaLnBrk="1" fontAlgn="base" hangingPunct="1">
        <a:spcBef>
          <a:spcPct val="0"/>
        </a:spcBef>
        <a:spcAft>
          <a:spcPct val="0"/>
        </a:spcAft>
        <a:defRPr sz="4062">
          <a:solidFill>
            <a:schemeClr val="tx1"/>
          </a:solidFill>
          <a:latin typeface="Calibri" pitchFamily="34" charset="0"/>
        </a:defRPr>
      </a:lvl6pPr>
      <a:lvl7pPr marL="844083" algn="ctr" rtl="0" eaLnBrk="1" fontAlgn="base" hangingPunct="1">
        <a:spcBef>
          <a:spcPct val="0"/>
        </a:spcBef>
        <a:spcAft>
          <a:spcPct val="0"/>
        </a:spcAft>
        <a:defRPr sz="4062">
          <a:solidFill>
            <a:schemeClr val="tx1"/>
          </a:solidFill>
          <a:latin typeface="Calibri" pitchFamily="34" charset="0"/>
        </a:defRPr>
      </a:lvl7pPr>
      <a:lvl8pPr marL="1266124" algn="ctr" rtl="0" eaLnBrk="1" fontAlgn="base" hangingPunct="1">
        <a:spcBef>
          <a:spcPct val="0"/>
        </a:spcBef>
        <a:spcAft>
          <a:spcPct val="0"/>
        </a:spcAft>
        <a:defRPr sz="4062">
          <a:solidFill>
            <a:schemeClr val="tx1"/>
          </a:solidFill>
          <a:latin typeface="Calibri" pitchFamily="34" charset="0"/>
        </a:defRPr>
      </a:lvl8pPr>
      <a:lvl9pPr marL="1688165" algn="ctr" rtl="0" eaLnBrk="1" fontAlgn="base" hangingPunct="1">
        <a:spcBef>
          <a:spcPct val="0"/>
        </a:spcBef>
        <a:spcAft>
          <a:spcPct val="0"/>
        </a:spcAft>
        <a:defRPr sz="4062">
          <a:solidFill>
            <a:schemeClr val="tx1"/>
          </a:solidFill>
          <a:latin typeface="Calibri" pitchFamily="34" charset="0"/>
        </a:defRPr>
      </a:lvl9pPr>
    </p:titleStyle>
    <p:bodyStyle>
      <a:lvl1pPr marL="0" indent="0" algn="l" rtl="0" eaLnBrk="1" fontAlgn="base" hangingPunct="1">
        <a:spcBef>
          <a:spcPct val="20000"/>
        </a:spcBef>
        <a:spcAft>
          <a:spcPct val="0"/>
        </a:spcAft>
        <a:buFont typeface="Arial" charset="0"/>
        <a:buNone/>
        <a:defRPr sz="1662" b="1" kern="1200">
          <a:solidFill>
            <a:srgbClr val="0000FF"/>
          </a:solidFill>
          <a:latin typeface="Arial" panose="020B0604020202020204" pitchFamily="34" charset="0"/>
          <a:ea typeface="+mn-ea"/>
          <a:cs typeface="Arial" panose="020B0604020202020204" pitchFamily="34" charset="0"/>
        </a:defRPr>
      </a:lvl1pPr>
      <a:lvl2pPr marL="422041" indent="0" algn="l" rtl="0" eaLnBrk="1" fontAlgn="base" hangingPunct="1">
        <a:spcBef>
          <a:spcPct val="20000"/>
        </a:spcBef>
        <a:spcAft>
          <a:spcPct val="0"/>
        </a:spcAft>
        <a:buFont typeface="Arial" charset="0"/>
        <a:buNone/>
        <a:defRPr sz="1662" b="1" kern="1200">
          <a:solidFill>
            <a:srgbClr val="0000FF"/>
          </a:solidFill>
          <a:latin typeface="Arial" panose="020B0604020202020204" pitchFamily="34" charset="0"/>
          <a:ea typeface="+mn-ea"/>
          <a:cs typeface="Arial" panose="020B0604020202020204" pitchFamily="34" charset="0"/>
        </a:defRPr>
      </a:lvl2pPr>
      <a:lvl3pPr marL="844083" indent="0" algn="l" rtl="0" eaLnBrk="1" fontAlgn="base" hangingPunct="1">
        <a:spcBef>
          <a:spcPct val="20000"/>
        </a:spcBef>
        <a:spcAft>
          <a:spcPct val="0"/>
        </a:spcAft>
        <a:buFont typeface="Arial" charset="0"/>
        <a:buNone/>
        <a:defRPr sz="1662" b="1" kern="1200">
          <a:solidFill>
            <a:srgbClr val="0000FF"/>
          </a:solidFill>
          <a:latin typeface="Arial" panose="020B0604020202020204" pitchFamily="34" charset="0"/>
          <a:ea typeface="+mn-ea"/>
          <a:cs typeface="Arial" panose="020B0604020202020204" pitchFamily="34" charset="0"/>
        </a:defRPr>
      </a:lvl3pPr>
      <a:lvl4pPr marL="1266124" indent="0" algn="l" rtl="0" eaLnBrk="1" fontAlgn="base" hangingPunct="1">
        <a:spcBef>
          <a:spcPct val="20000"/>
        </a:spcBef>
        <a:spcAft>
          <a:spcPct val="0"/>
        </a:spcAft>
        <a:buFont typeface="Arial" charset="0"/>
        <a:buNone/>
        <a:defRPr sz="1662" b="1" kern="1200">
          <a:solidFill>
            <a:srgbClr val="0000FF"/>
          </a:solidFill>
          <a:latin typeface="Arial" panose="020B0604020202020204" pitchFamily="34" charset="0"/>
          <a:ea typeface="+mn-ea"/>
          <a:cs typeface="Arial" panose="020B0604020202020204" pitchFamily="34" charset="0"/>
        </a:defRPr>
      </a:lvl4pPr>
      <a:lvl5pPr marL="1688165" indent="0" algn="l" rtl="0" eaLnBrk="1" fontAlgn="base" hangingPunct="1">
        <a:spcBef>
          <a:spcPct val="20000"/>
        </a:spcBef>
        <a:spcAft>
          <a:spcPct val="0"/>
        </a:spcAft>
        <a:buFont typeface="Arial" charset="0"/>
        <a:buNone/>
        <a:defRPr sz="1662" b="1" kern="1200">
          <a:solidFill>
            <a:srgbClr val="0000FF"/>
          </a:solidFill>
          <a:latin typeface="Arial" panose="020B0604020202020204" pitchFamily="34" charset="0"/>
          <a:ea typeface="+mn-ea"/>
          <a:cs typeface="Arial" panose="020B0604020202020204" pitchFamily="34" charset="0"/>
        </a:defRPr>
      </a:lvl5pPr>
      <a:lvl6pPr marL="2321227" indent="-211021" algn="l" defTabSz="844083" rtl="0" eaLnBrk="1" latinLnBrk="0" hangingPunct="1">
        <a:spcBef>
          <a:spcPct val="20000"/>
        </a:spcBef>
        <a:buFont typeface="Arial" pitchFamily="34" charset="0"/>
        <a:buChar char="•"/>
        <a:defRPr sz="1846" kern="1200">
          <a:solidFill>
            <a:schemeClr val="tx1"/>
          </a:solidFill>
          <a:latin typeface="+mn-lt"/>
          <a:ea typeface="+mn-ea"/>
          <a:cs typeface="+mn-cs"/>
        </a:defRPr>
      </a:lvl6pPr>
      <a:lvl7pPr marL="2743269" indent="-211021" algn="l" defTabSz="844083" rtl="0" eaLnBrk="1" latinLnBrk="0" hangingPunct="1">
        <a:spcBef>
          <a:spcPct val="20000"/>
        </a:spcBef>
        <a:buFont typeface="Arial" pitchFamily="34" charset="0"/>
        <a:buChar char="•"/>
        <a:defRPr sz="1846" kern="1200">
          <a:solidFill>
            <a:schemeClr val="tx1"/>
          </a:solidFill>
          <a:latin typeface="+mn-lt"/>
          <a:ea typeface="+mn-ea"/>
          <a:cs typeface="+mn-cs"/>
        </a:defRPr>
      </a:lvl7pPr>
      <a:lvl8pPr marL="3165310" indent="-211021" algn="l" defTabSz="844083" rtl="0" eaLnBrk="1" latinLnBrk="0" hangingPunct="1">
        <a:spcBef>
          <a:spcPct val="20000"/>
        </a:spcBef>
        <a:buFont typeface="Arial" pitchFamily="34" charset="0"/>
        <a:buChar char="•"/>
        <a:defRPr sz="1846" kern="1200">
          <a:solidFill>
            <a:schemeClr val="tx1"/>
          </a:solidFill>
          <a:latin typeface="+mn-lt"/>
          <a:ea typeface="+mn-ea"/>
          <a:cs typeface="+mn-cs"/>
        </a:defRPr>
      </a:lvl8pPr>
      <a:lvl9pPr marL="3587351" indent="-211021" algn="l" defTabSz="844083" rtl="0" eaLnBrk="1" latinLnBrk="0" hangingPunct="1">
        <a:spcBef>
          <a:spcPct val="20000"/>
        </a:spcBef>
        <a:buFont typeface="Arial" pitchFamily="34" charset="0"/>
        <a:buChar char="•"/>
        <a:defRPr sz="1846" kern="1200">
          <a:solidFill>
            <a:schemeClr val="tx1"/>
          </a:solidFill>
          <a:latin typeface="+mn-lt"/>
          <a:ea typeface="+mn-ea"/>
          <a:cs typeface="+mn-cs"/>
        </a:defRPr>
      </a:lvl9pPr>
    </p:bodyStyle>
    <p:otherStyle>
      <a:defPPr>
        <a:defRPr lang="tr-TR"/>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681038" y="365125"/>
            <a:ext cx="8543925"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681038" y="6356350"/>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tr-TR"/>
          </a:p>
        </p:txBody>
      </p:sp>
      <p:sp>
        <p:nvSpPr>
          <p:cNvPr id="5" name="Altbilgi Yer Tutucusu 4"/>
          <p:cNvSpPr>
            <a:spLocks noGrp="1"/>
          </p:cNvSpPr>
          <p:nvPr>
            <p:ph type="ftr" sz="quarter" idx="3"/>
          </p:nvPr>
        </p:nvSpPr>
        <p:spPr>
          <a:xfrm>
            <a:off x="3281363" y="6356350"/>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8" name="Slayt Numarası Yer Tutucusu 6"/>
          <p:cNvSpPr txBox="1">
            <a:spLocks/>
          </p:cNvSpPr>
          <p:nvPr userDrawn="1"/>
        </p:nvSpPr>
        <p:spPr>
          <a:xfrm>
            <a:off x="8320222" y="6774615"/>
            <a:ext cx="1669727" cy="204107"/>
          </a:xfrm>
          <a:prstGeom prst="rect">
            <a:avLst/>
          </a:prstGeom>
        </p:spPr>
        <p:txBody>
          <a:bodyPr vert="horz" lIns="91440" tIns="45720" rIns="91440" bIns="45720" rtlCol="0" anchor="ctr"/>
          <a:lstStyle>
            <a:defPPr>
              <a:defRPr lang="tr-TR"/>
            </a:defPPr>
            <a:lvl1pPr marL="0" algn="r" defTabSz="914400" rtl="0" eaLnBrk="1" fontAlgn="auto" latinLnBrk="0" hangingPunct="1">
              <a:spcBef>
                <a:spcPts val="0"/>
              </a:spcBef>
              <a:spcAft>
                <a:spcPts val="0"/>
              </a:spcAft>
              <a:defRPr sz="11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CF19EA7-C5D2-4F7B-BCDA-412A62F4A3EE}" type="slidenum">
              <a:rPr lang="tr-TR" smtClean="0"/>
              <a:pPr/>
              <a:t>‹#›</a:t>
            </a:fld>
            <a:r>
              <a:rPr lang="tr-TR" dirty="0"/>
              <a:t>/236</a:t>
            </a:r>
          </a:p>
          <a:p>
            <a:endParaRPr lang="tr-TR" dirty="0"/>
          </a:p>
        </p:txBody>
      </p:sp>
    </p:spTree>
    <p:extLst>
      <p:ext uri="{BB962C8B-B14F-4D97-AF65-F5344CB8AC3E}">
        <p14:creationId xmlns:p14="http://schemas.microsoft.com/office/powerpoint/2010/main" val="1788967684"/>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58.jpeg"/><Relationship Id="rId4" Type="http://schemas.openxmlformats.org/officeDocument/2006/relationships/image" Target="../media/image57.jpeg"/></Relationships>
</file>

<file path=ppt/slides/_rels/slide3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62.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e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4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74.jpeg"/></Relationships>
</file>

<file path=ppt/slides/_rels/slide4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78.jpeg"/></Relationships>
</file>

<file path=ppt/slides/_rels/slide47.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85.jpeg"/></Relationships>
</file>

<file path=ppt/slides/_rels/slide52.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1.xml"/><Relationship Id="rId5" Type="http://schemas.openxmlformats.org/officeDocument/2006/relationships/image" Target="../media/image89.jpeg"/><Relationship Id="rId4" Type="http://schemas.openxmlformats.org/officeDocument/2006/relationships/image" Target="../media/image88.jpeg"/></Relationships>
</file>

<file path=ppt/slides/_rels/slide53.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g"/><Relationship Id="rId1" Type="http://schemas.openxmlformats.org/officeDocument/2006/relationships/slideLayout" Target="../slideLayouts/slideLayout1.xml"/><Relationship Id="rId4" Type="http://schemas.openxmlformats.org/officeDocument/2006/relationships/hyperlink" Target="K&#214;PR&#220;LER/VID-20170927-WA0055.mp4"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1.xml"/><Relationship Id="rId4" Type="http://schemas.openxmlformats.org/officeDocument/2006/relationships/hyperlink" Target="K&#214;PR&#220;LER/moloz%20bariyer.mp4" TargetMode="Externa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6.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97.png"/></Relationships>
</file>

<file path=ppt/slides/_rels/slide58.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99.jpg"/></Relationships>
</file>

<file path=ppt/slides/_rels/slide59.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05.jpeg"/></Relationships>
</file>

<file path=ppt/slides/_rels/slide6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jpe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09.jpg"/></Relationships>
</file>

<file path=ppt/slides/_rels/slide64.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jp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15.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image" Target="../media/image122.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image" Target="../media/image124.jpe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JPG"/><Relationship Id="rId1" Type="http://schemas.openxmlformats.org/officeDocument/2006/relationships/slideLayout" Target="../slideLayouts/slideLayout1.xml"/><Relationship Id="rId5" Type="http://schemas.openxmlformats.org/officeDocument/2006/relationships/image" Target="../media/image129.JPG"/><Relationship Id="rId4" Type="http://schemas.openxmlformats.org/officeDocument/2006/relationships/image" Target="../media/image128.jpe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0.png"/></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6.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xml"/><Relationship Id="rId4" Type="http://schemas.openxmlformats.org/officeDocument/2006/relationships/image" Target="../media/image133.jpeg"/></Relationships>
</file>

<file path=ppt/slides/_rels/slide77.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723392" y="1065906"/>
            <a:ext cx="8568952" cy="369332"/>
          </a:xfrm>
          <a:prstGeom prst="rect">
            <a:avLst/>
          </a:prstGeom>
        </p:spPr>
        <p:txBody>
          <a:bodyPr wrap="square">
            <a:spAutoFit/>
          </a:bodyPr>
          <a:lstStyle/>
          <a:p>
            <a:pPr algn="just"/>
            <a:r>
              <a:rPr lang="tr-TR" b="1" dirty="0">
                <a:solidFill>
                  <a:srgbClr val="000099"/>
                </a:solidFill>
                <a:latin typeface="Arial" charset="0"/>
              </a:rPr>
              <a:t>	</a:t>
            </a:r>
          </a:p>
        </p:txBody>
      </p:sp>
      <p:sp>
        <p:nvSpPr>
          <p:cNvPr id="6" name="Başlık 1"/>
          <p:cNvSpPr>
            <a:spLocks noGrp="1"/>
          </p:cNvSpPr>
          <p:nvPr>
            <p:ph type="title"/>
          </p:nvPr>
        </p:nvSpPr>
        <p:spPr>
          <a:xfrm>
            <a:off x="1490472" y="207428"/>
            <a:ext cx="7587672" cy="701292"/>
          </a:xfrm>
        </p:spPr>
        <p:txBody>
          <a:bodyPr>
            <a:noAutofit/>
          </a:bodyPr>
          <a:lstStyle/>
          <a:p>
            <a:pPr>
              <a:defRPr/>
            </a:pPr>
            <a:r>
              <a:rPr lang="tr-TR" sz="2000" b="1" kern="0" dirty="0" smtClean="0">
                <a:ln w="11430"/>
                <a:solidFill>
                  <a:srgbClr val="008000"/>
                </a:solidFill>
                <a:effectLst>
                  <a:outerShdw blurRad="50800" dist="39000" dir="5460000" algn="tl">
                    <a:srgbClr val="000000">
                      <a:alpha val="38000"/>
                    </a:srgbClr>
                  </a:outerShdw>
                </a:effectLst>
                <a:latin typeface="Arial"/>
                <a:cs typeface="Arial" charset="0"/>
              </a:rPr>
              <a:t>TARIM VE ORMAN </a:t>
            </a:r>
            <a:r>
              <a:rPr lang="tr-TR" sz="2000" b="1" kern="0" dirty="0">
                <a:ln w="11430"/>
                <a:solidFill>
                  <a:srgbClr val="008000"/>
                </a:solidFill>
                <a:effectLst>
                  <a:outerShdw blurRad="50800" dist="39000" dir="5460000" algn="tl">
                    <a:srgbClr val="000000">
                      <a:alpha val="38000"/>
                    </a:srgbClr>
                  </a:outerShdw>
                </a:effectLst>
                <a:latin typeface="Arial"/>
                <a:cs typeface="Arial" charset="0"/>
              </a:rPr>
              <a:t>BAKANLIĞI</a:t>
            </a:r>
            <a:br>
              <a:rPr lang="tr-TR" sz="2000" b="1" kern="0" dirty="0">
                <a:ln w="11430"/>
                <a:solidFill>
                  <a:srgbClr val="008000"/>
                </a:solidFill>
                <a:effectLst>
                  <a:outerShdw blurRad="50800" dist="39000" dir="5460000" algn="tl">
                    <a:srgbClr val="000000">
                      <a:alpha val="38000"/>
                    </a:srgbClr>
                  </a:outerShdw>
                </a:effectLst>
                <a:latin typeface="Arial"/>
                <a:cs typeface="Arial" charset="0"/>
              </a:rPr>
            </a:br>
            <a:r>
              <a:rPr lang="tr-TR" sz="2000" b="1" kern="0" dirty="0">
                <a:ln w="11430"/>
                <a:solidFill>
                  <a:srgbClr val="008000"/>
                </a:solidFill>
                <a:effectLst>
                  <a:outerShdw blurRad="50800" dist="39000" dir="5460000" algn="tl">
                    <a:srgbClr val="000000">
                      <a:alpha val="38000"/>
                    </a:srgbClr>
                  </a:outerShdw>
                </a:effectLst>
                <a:latin typeface="Arial"/>
                <a:cs typeface="Arial" charset="0"/>
              </a:rPr>
              <a:t>DEVLET SU İŞLERİ GENEL MÜDÜRLÜĞÜ</a:t>
            </a:r>
            <a:br>
              <a:rPr lang="tr-TR" sz="2000" b="1" kern="0" dirty="0">
                <a:ln w="11430"/>
                <a:solidFill>
                  <a:srgbClr val="008000"/>
                </a:solidFill>
                <a:effectLst>
                  <a:outerShdw blurRad="50800" dist="39000" dir="5460000" algn="tl">
                    <a:srgbClr val="000000">
                      <a:alpha val="38000"/>
                    </a:srgbClr>
                  </a:outerShdw>
                </a:effectLst>
                <a:latin typeface="Arial"/>
                <a:cs typeface="Arial" charset="0"/>
              </a:rPr>
            </a:br>
            <a:endParaRPr lang="tr-TR" sz="2000" b="1" dirty="0">
              <a:solidFill>
                <a:srgbClr val="CC0000"/>
              </a:solidFill>
              <a:latin typeface="Arial" pitchFamily="34" charset="0"/>
              <a:cs typeface="Arial" pitchFamily="34" charset="0"/>
            </a:endParaRPr>
          </a:p>
        </p:txBody>
      </p:sp>
      <p:sp>
        <p:nvSpPr>
          <p:cNvPr id="10" name="8 Dikdörtgen"/>
          <p:cNvSpPr/>
          <p:nvPr/>
        </p:nvSpPr>
        <p:spPr>
          <a:xfrm>
            <a:off x="525016" y="908721"/>
            <a:ext cx="8676456" cy="1384995"/>
          </a:xfrm>
          <a:prstGeom prst="rect">
            <a:avLst/>
          </a:prstGeom>
        </p:spPr>
        <p:txBody>
          <a:bodyPr wrap="square">
            <a:spAutoFit/>
          </a:bodyPr>
          <a:lstStyle/>
          <a:p>
            <a:pPr algn="ctr" fontAlgn="base">
              <a:spcBef>
                <a:spcPct val="0"/>
              </a:spcBef>
              <a:spcAft>
                <a:spcPct val="0"/>
              </a:spcAft>
              <a:tabLst>
                <a:tab pos="4913313" algn="l"/>
              </a:tabLst>
            </a:pPr>
            <a:r>
              <a:rPr lang="en-US" sz="2800" b="1" dirty="0">
                <a:solidFill>
                  <a:srgbClr val="FF0000"/>
                </a:solidFill>
                <a:latin typeface="Arial" pitchFamily="34" charset="0"/>
                <a:ea typeface="Times New Roman" pitchFamily="18" charset="0"/>
                <a:cs typeface="Arial" pitchFamily="34" charset="0"/>
              </a:rPr>
              <a:t>T</a:t>
            </a:r>
            <a:r>
              <a:rPr lang="tr-TR" sz="2800" b="1" dirty="0">
                <a:solidFill>
                  <a:srgbClr val="FF0000"/>
                </a:solidFill>
                <a:latin typeface="Arial" pitchFamily="34" charset="0"/>
                <a:ea typeface="Times New Roman" pitchFamily="18" charset="0"/>
                <a:cs typeface="Arial" pitchFamily="34" charset="0"/>
              </a:rPr>
              <a:t>AŞKIN VE RÜSUBAT </a:t>
            </a:r>
            <a:r>
              <a:rPr lang="en-US" sz="2800" b="1" dirty="0">
                <a:solidFill>
                  <a:srgbClr val="FF0000"/>
                </a:solidFill>
                <a:latin typeface="Arial" pitchFamily="34" charset="0"/>
                <a:ea typeface="Times New Roman" pitchFamily="18" charset="0"/>
                <a:cs typeface="Arial" pitchFamily="34" charset="0"/>
              </a:rPr>
              <a:t>KONTROLÜ</a:t>
            </a:r>
            <a:r>
              <a:rPr lang="tr-TR" sz="2800" b="1" dirty="0">
                <a:solidFill>
                  <a:srgbClr val="FF0000"/>
                </a:solidFill>
                <a:latin typeface="Arial" pitchFamily="34" charset="0"/>
                <a:ea typeface="Times New Roman" pitchFamily="18" charset="0"/>
                <a:cs typeface="Arial" pitchFamily="34" charset="0"/>
              </a:rPr>
              <a:t> ÇALIŞMALARI VE BU ÇALIŞMALARDA DİKKAT EDİLMESİ GEREKEN TEMEL HUSUSLAR</a:t>
            </a:r>
            <a:endParaRPr lang="en-US" sz="2800" dirty="0">
              <a:solidFill>
                <a:srgbClr val="FF0000"/>
              </a:solidFill>
              <a:latin typeface="Arial" pitchFamily="34" charset="0"/>
              <a:cs typeface="Arial" pitchFamily="34" charset="0"/>
            </a:endParaRPr>
          </a:p>
        </p:txBody>
      </p:sp>
      <p:pic>
        <p:nvPicPr>
          <p:cNvPr id="2050" name="Picture 2" descr="D:\Users\mcavusoglu\Desktop\resim kapa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393" y="2293715"/>
            <a:ext cx="8406071" cy="3270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105033"/>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46E1D960-23DE-4EC5-A369-0578728B317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3961" y="2792362"/>
            <a:ext cx="4392488" cy="3572868"/>
          </a:xfrm>
          <a:prstGeom prst="rect">
            <a:avLst/>
          </a:prstGeom>
        </p:spPr>
      </p:pic>
      <p:sp>
        <p:nvSpPr>
          <p:cNvPr id="3" name="Dikdörtgen 2">
            <a:extLst>
              <a:ext uri="{FF2B5EF4-FFF2-40B4-BE49-F238E27FC236}">
                <a16:creationId xmlns:a16="http://schemas.microsoft.com/office/drawing/2014/main" id="{961CE76A-EB10-49C6-A90D-EAD1DFB641E1}"/>
              </a:ext>
            </a:extLst>
          </p:cNvPr>
          <p:cNvSpPr/>
          <p:nvPr/>
        </p:nvSpPr>
        <p:spPr>
          <a:xfrm>
            <a:off x="2074520" y="6227675"/>
            <a:ext cx="2282533" cy="584775"/>
          </a:xfrm>
          <a:prstGeom prst="rect">
            <a:avLst/>
          </a:prstGeom>
        </p:spPr>
        <p:txBody>
          <a:bodyPr wrap="square">
            <a:spAutoFit/>
          </a:bodyPr>
          <a:lstStyle/>
          <a:p>
            <a:endParaRPr lang="tr-TR" sz="1600" i="1" dirty="0">
              <a:solidFill>
                <a:srgbClr val="C00000"/>
              </a:solidFill>
            </a:endParaRPr>
          </a:p>
          <a:p>
            <a:r>
              <a:rPr lang="tr-TR" sz="1600" i="1" dirty="0">
                <a:solidFill>
                  <a:srgbClr val="C00000"/>
                </a:solidFill>
              </a:rPr>
              <a:t>Antalya-Kemer</a:t>
            </a:r>
          </a:p>
        </p:txBody>
      </p:sp>
      <p:pic>
        <p:nvPicPr>
          <p:cNvPr id="4" name="Picture 2" descr="C:\Users\ibiroglu\Desktop\2017-09-21\IMG-20170921-WA0009.jpg">
            <a:extLst>
              <a:ext uri="{FF2B5EF4-FFF2-40B4-BE49-F238E27FC236}">
                <a16:creationId xmlns:a16="http://schemas.microsoft.com/office/drawing/2014/main" id="{E225E472-531D-4938-8C2D-FDBA7A338E9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03803" y="2792362"/>
            <a:ext cx="4306881" cy="3572868"/>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a:extLst>
              <a:ext uri="{FF2B5EF4-FFF2-40B4-BE49-F238E27FC236}">
                <a16:creationId xmlns:a16="http://schemas.microsoft.com/office/drawing/2014/main" id="{FFDB0DBE-6AB2-48A7-9C2B-1FA024EEA411}"/>
              </a:ext>
            </a:extLst>
          </p:cNvPr>
          <p:cNvSpPr/>
          <p:nvPr/>
        </p:nvSpPr>
        <p:spPr>
          <a:xfrm>
            <a:off x="6315959" y="6195952"/>
            <a:ext cx="3392079" cy="584775"/>
          </a:xfrm>
          <a:prstGeom prst="rect">
            <a:avLst/>
          </a:prstGeom>
        </p:spPr>
        <p:txBody>
          <a:bodyPr wrap="square">
            <a:spAutoFit/>
          </a:bodyPr>
          <a:lstStyle/>
          <a:p>
            <a:endParaRPr lang="tr-TR" sz="1600" i="1" dirty="0">
              <a:solidFill>
                <a:srgbClr val="C00000"/>
              </a:solidFill>
            </a:endParaRPr>
          </a:p>
          <a:p>
            <a:r>
              <a:rPr lang="tr-TR" sz="1600" i="1" dirty="0">
                <a:solidFill>
                  <a:srgbClr val="C00000"/>
                </a:solidFill>
              </a:rPr>
              <a:t>Rize-Güneysu</a:t>
            </a:r>
          </a:p>
        </p:txBody>
      </p:sp>
      <p:sp>
        <p:nvSpPr>
          <p:cNvPr id="6" name="Başlık 5">
            <a:extLst>
              <a:ext uri="{FF2B5EF4-FFF2-40B4-BE49-F238E27FC236}">
                <a16:creationId xmlns:a16="http://schemas.microsoft.com/office/drawing/2014/main" id="{DEBD2042-166B-4F41-8CD4-094051D41405}"/>
              </a:ext>
            </a:extLst>
          </p:cNvPr>
          <p:cNvSpPr>
            <a:spLocks noGrp="1"/>
          </p:cNvSpPr>
          <p:nvPr>
            <p:ph type="title"/>
          </p:nvPr>
        </p:nvSpPr>
        <p:spPr>
          <a:xfrm>
            <a:off x="265471" y="1071716"/>
            <a:ext cx="9145228" cy="1445241"/>
          </a:xfrm>
        </p:spPr>
        <p:txBody>
          <a:bodyPr/>
          <a:lstStyle/>
          <a:p>
            <a:r>
              <a:rPr lang="tr-TR" sz="1800" dirty="0">
                <a:solidFill>
                  <a:srgbClr val="0000FF"/>
                </a:solidFill>
                <a:latin typeface="Arial" panose="020B0604020202020204" pitchFamily="34" charset="0"/>
                <a:cs typeface="Arial" panose="020B0604020202020204" pitchFamily="34" charset="0"/>
              </a:rPr>
              <a:t>Taşkın ve </a:t>
            </a:r>
            <a:r>
              <a:rPr lang="tr-TR" sz="1800" dirty="0" err="1">
                <a:solidFill>
                  <a:srgbClr val="0000FF"/>
                </a:solidFill>
                <a:latin typeface="Arial" panose="020B0604020202020204" pitchFamily="34" charset="0"/>
                <a:cs typeface="Arial" panose="020B0604020202020204" pitchFamily="34" charset="0"/>
              </a:rPr>
              <a:t>rüsubat</a:t>
            </a:r>
            <a:r>
              <a:rPr lang="tr-TR" sz="1800" dirty="0">
                <a:solidFill>
                  <a:srgbClr val="0000FF"/>
                </a:solidFill>
                <a:latin typeface="Arial" panose="020B0604020202020204" pitchFamily="34" charset="0"/>
                <a:cs typeface="Arial" panose="020B0604020202020204" pitchFamily="34" charset="0"/>
              </a:rPr>
              <a:t> kontrolüne yönelik planlama çalışmalarında havza </a:t>
            </a:r>
            <a:br>
              <a:rPr lang="tr-TR" sz="1800" dirty="0">
                <a:solidFill>
                  <a:srgbClr val="0000FF"/>
                </a:solidFill>
                <a:latin typeface="Arial" panose="020B0604020202020204" pitchFamily="34" charset="0"/>
                <a:cs typeface="Arial" panose="020B0604020202020204" pitchFamily="34" charset="0"/>
              </a:rPr>
            </a:br>
            <a:r>
              <a:rPr lang="tr-TR" sz="1800" dirty="0">
                <a:solidFill>
                  <a:srgbClr val="0000FF"/>
                </a:solidFill>
                <a:latin typeface="Arial" panose="020B0604020202020204" pitchFamily="34" charset="0"/>
                <a:cs typeface="Arial" panose="020B0604020202020204" pitchFamily="34" charset="0"/>
              </a:rPr>
              <a:t>memba ve mansap yönüyle bütüncül olarak ele alınmaktadır.</a:t>
            </a:r>
            <a:br>
              <a:rPr lang="tr-TR" sz="1800" dirty="0">
                <a:solidFill>
                  <a:srgbClr val="0000FF"/>
                </a:solidFill>
                <a:latin typeface="Arial" panose="020B0604020202020204" pitchFamily="34" charset="0"/>
                <a:cs typeface="Arial" panose="020B0604020202020204" pitchFamily="34" charset="0"/>
              </a:rPr>
            </a:br>
            <a:r>
              <a:rPr lang="tr-TR" sz="1800" dirty="0">
                <a:solidFill>
                  <a:srgbClr val="0000FF"/>
                </a:solidFill>
                <a:latin typeface="Arial" panose="020B0604020202020204" pitchFamily="34" charset="0"/>
                <a:cs typeface="Arial" panose="020B0604020202020204" pitchFamily="34" charset="0"/>
              </a:rPr>
              <a:t/>
            </a:r>
            <a:br>
              <a:rPr lang="tr-TR" sz="1800" dirty="0">
                <a:solidFill>
                  <a:srgbClr val="0000FF"/>
                </a:solidFill>
                <a:latin typeface="Arial" panose="020B0604020202020204" pitchFamily="34" charset="0"/>
                <a:cs typeface="Arial" panose="020B0604020202020204" pitchFamily="34" charset="0"/>
              </a:rPr>
            </a:br>
            <a:r>
              <a:rPr lang="tr-TR" sz="2000" b="1" dirty="0">
                <a:solidFill>
                  <a:srgbClr val="FF0000"/>
                </a:solidFill>
                <a:latin typeface="Arial" panose="020B0604020202020204" pitchFamily="34" charset="0"/>
                <a:cs typeface="Arial" panose="020B0604020202020204" pitchFamily="34" charset="0"/>
              </a:rPr>
              <a:t>Mansap tesislerinin işlevini tam olarak yerine getirebilmesi için </a:t>
            </a:r>
            <a:br>
              <a:rPr lang="tr-TR" sz="2000" b="1" dirty="0">
                <a:solidFill>
                  <a:srgbClr val="FF0000"/>
                </a:solidFill>
                <a:latin typeface="Arial" panose="020B0604020202020204" pitchFamily="34" charset="0"/>
                <a:cs typeface="Arial" panose="020B0604020202020204" pitchFamily="34" charset="0"/>
              </a:rPr>
            </a:br>
            <a:r>
              <a:rPr lang="tr-TR" sz="2000" b="1" dirty="0">
                <a:solidFill>
                  <a:srgbClr val="FF0000"/>
                </a:solidFill>
                <a:latin typeface="Arial" panose="020B0604020202020204" pitchFamily="34" charset="0"/>
                <a:cs typeface="Arial" panose="020B0604020202020204" pitchFamily="34" charset="0"/>
              </a:rPr>
              <a:t>uygulamada yukarı havza tedbirlerine öncelik verilmelidir.</a:t>
            </a:r>
          </a:p>
        </p:txBody>
      </p:sp>
      <p:sp>
        <p:nvSpPr>
          <p:cNvPr id="7" name="Dikdörtgen 6">
            <a:extLst>
              <a:ext uri="{FF2B5EF4-FFF2-40B4-BE49-F238E27FC236}">
                <a16:creationId xmlns:a16="http://schemas.microsoft.com/office/drawing/2014/main" id="{4CDF3F2E-FC1C-4A1D-A93B-6D105F05712D}"/>
              </a:ext>
            </a:extLst>
          </p:cNvPr>
          <p:cNvSpPr/>
          <p:nvPr/>
        </p:nvSpPr>
        <p:spPr>
          <a:xfrm>
            <a:off x="1976283" y="157317"/>
            <a:ext cx="6046839" cy="369332"/>
          </a:xfrm>
          <a:prstGeom prst="rect">
            <a:avLst/>
          </a:prstGeom>
        </p:spPr>
        <p:txBody>
          <a:bodyPr wrap="square">
            <a:spAutoFit/>
          </a:bodyPr>
          <a:lstStyle/>
          <a:p>
            <a:r>
              <a:rPr lang="en-US" b="1" dirty="0">
                <a:solidFill>
                  <a:srgbClr val="FF0000"/>
                </a:solidFill>
                <a:latin typeface="Arial" pitchFamily="34" charset="0"/>
                <a:ea typeface="Times New Roman" pitchFamily="18" charset="0"/>
                <a:cs typeface="Arial" pitchFamily="34" charset="0"/>
              </a:rPr>
              <a:t>T</a:t>
            </a:r>
            <a:r>
              <a:rPr lang="tr-TR" b="1" dirty="0">
                <a:solidFill>
                  <a:srgbClr val="FF0000"/>
                </a:solidFill>
                <a:latin typeface="Arial" pitchFamily="34" charset="0"/>
                <a:ea typeface="Times New Roman" pitchFamily="18" charset="0"/>
                <a:cs typeface="Arial" pitchFamily="34" charset="0"/>
              </a:rPr>
              <a:t>AŞKIN VE RÜSUBAT </a:t>
            </a:r>
            <a:r>
              <a:rPr lang="en-US" b="1" dirty="0">
                <a:solidFill>
                  <a:srgbClr val="FF0000"/>
                </a:solidFill>
                <a:latin typeface="Arial" pitchFamily="34" charset="0"/>
                <a:ea typeface="Times New Roman" pitchFamily="18" charset="0"/>
                <a:cs typeface="Arial" pitchFamily="34" charset="0"/>
              </a:rPr>
              <a:t>KONTROLÜ</a:t>
            </a:r>
            <a:r>
              <a:rPr lang="tr-TR" b="1" dirty="0">
                <a:solidFill>
                  <a:srgbClr val="FF0000"/>
                </a:solidFill>
                <a:latin typeface="Arial" pitchFamily="34" charset="0"/>
                <a:ea typeface="Times New Roman" pitchFamily="18" charset="0"/>
                <a:cs typeface="Arial" pitchFamily="34" charset="0"/>
              </a:rPr>
              <a:t> ÇALIŞMALARI</a:t>
            </a:r>
            <a:endParaRPr lang="tr-TR" dirty="0"/>
          </a:p>
        </p:txBody>
      </p:sp>
    </p:spTree>
    <p:extLst>
      <p:ext uri="{BB962C8B-B14F-4D97-AF65-F5344CB8AC3E}">
        <p14:creationId xmlns:p14="http://schemas.microsoft.com/office/powerpoint/2010/main" val="38026692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Başlık"/>
          <p:cNvSpPr>
            <a:spLocks noGrp="1"/>
          </p:cNvSpPr>
          <p:nvPr>
            <p:ph type="ctrTitle"/>
          </p:nvPr>
        </p:nvSpPr>
        <p:spPr>
          <a:xfrm>
            <a:off x="1208584" y="116633"/>
            <a:ext cx="7772400" cy="548679"/>
          </a:xfrm>
        </p:spPr>
        <p:txBody>
          <a:bodyPr>
            <a:normAutofit fontScale="90000"/>
          </a:bodyPr>
          <a:lstStyle/>
          <a:p>
            <a:r>
              <a:rPr lang="tr-TR" b="1" spc="50" dirty="0">
                <a:ln w="11430"/>
                <a:solidFill>
                  <a:srgbClr val="FF0000"/>
                </a:solidFill>
                <a:cs typeface="Arial" pitchFamily="34" charset="0"/>
              </a:rPr>
              <a:t/>
            </a:r>
            <a:br>
              <a:rPr lang="tr-TR" b="1" spc="50" dirty="0">
                <a:ln w="11430"/>
                <a:solidFill>
                  <a:srgbClr val="FF0000"/>
                </a:solidFill>
                <a:cs typeface="Arial" pitchFamily="34" charset="0"/>
              </a:rPr>
            </a:br>
            <a:r>
              <a:rPr lang="tr-TR" b="1" spc="50" dirty="0">
                <a:ln w="11430"/>
                <a:solidFill>
                  <a:srgbClr val="FF0000"/>
                </a:solidFill>
                <a:cs typeface="Arial" pitchFamily="34" charset="0"/>
              </a:rPr>
              <a:t> </a:t>
            </a:r>
            <a:r>
              <a:rPr lang="tr-TR" sz="2700" b="1" spc="50" dirty="0">
                <a:ln w="11430"/>
                <a:solidFill>
                  <a:srgbClr val="FF0000"/>
                </a:solidFill>
                <a:latin typeface="Arial" pitchFamily="34" charset="0"/>
                <a:cs typeface="Arial" pitchFamily="34" charset="0"/>
              </a:rPr>
              <a:t>SEL VE TAŞKINLARIN</a:t>
            </a:r>
            <a:r>
              <a:rPr lang="tr-TR" sz="2700" b="1" dirty="0">
                <a:solidFill>
                  <a:srgbClr val="CC0000"/>
                </a:solidFill>
                <a:latin typeface="Arial" pitchFamily="34" charset="0"/>
                <a:cs typeface="Arial" pitchFamily="34" charset="0"/>
              </a:rPr>
              <a:t> </a:t>
            </a:r>
            <a:r>
              <a:rPr lang="tr-TR" sz="2700" b="1" spc="50" dirty="0">
                <a:ln w="11430"/>
                <a:solidFill>
                  <a:srgbClr val="FF0000"/>
                </a:solidFill>
                <a:latin typeface="Arial" pitchFamily="34" charset="0"/>
                <a:cs typeface="Arial" pitchFamily="34" charset="0"/>
              </a:rPr>
              <a:t>SEBEPLERİ</a:t>
            </a:r>
            <a:r>
              <a:rPr lang="tr-TR" b="1" spc="50" dirty="0">
                <a:ln w="11430"/>
                <a:solidFill>
                  <a:srgbClr val="FF0000"/>
                </a:solidFill>
                <a:cs typeface="Arial" pitchFamily="34" charset="0"/>
              </a:rPr>
              <a:t/>
            </a:r>
            <a:br>
              <a:rPr lang="tr-TR" b="1" spc="50" dirty="0">
                <a:ln w="11430"/>
                <a:solidFill>
                  <a:srgbClr val="FF0000"/>
                </a:solidFill>
                <a:cs typeface="Arial" pitchFamily="34" charset="0"/>
              </a:rPr>
            </a:br>
            <a:endParaRPr lang="tr-TR" dirty="0"/>
          </a:p>
        </p:txBody>
      </p:sp>
      <p:sp>
        <p:nvSpPr>
          <p:cNvPr id="11" name="10 Alt Başlık"/>
          <p:cNvSpPr>
            <a:spLocks noGrp="1"/>
          </p:cNvSpPr>
          <p:nvPr>
            <p:ph type="subTitle" idx="1"/>
          </p:nvPr>
        </p:nvSpPr>
        <p:spPr>
          <a:xfrm>
            <a:off x="397971" y="1052736"/>
            <a:ext cx="9145016" cy="5805264"/>
          </a:xfrm>
        </p:spPr>
        <p:txBody>
          <a:bodyPr>
            <a:noAutofit/>
          </a:bodyPr>
          <a:lstStyle/>
          <a:p>
            <a:pPr lvl="0" algn="just">
              <a:buFont typeface="Wingdings" pitchFamily="2" charset="2"/>
              <a:buChar char="Ø"/>
            </a:pPr>
            <a:r>
              <a:rPr lang="tr-TR" sz="2000" dirty="0">
                <a:solidFill>
                  <a:srgbClr val="0000FF"/>
                </a:solidFill>
              </a:rPr>
              <a:t> İklim değişikliği dolayısı ile </a:t>
            </a:r>
            <a:r>
              <a:rPr lang="tr-TR" sz="2000" dirty="0">
                <a:solidFill>
                  <a:srgbClr val="FF0000"/>
                </a:solidFill>
              </a:rPr>
              <a:t>yağış şiddetlerindeki artış</a:t>
            </a:r>
            <a:r>
              <a:rPr lang="tr-TR" sz="2000" dirty="0">
                <a:solidFill>
                  <a:srgbClr val="0000FF"/>
                </a:solidFill>
              </a:rPr>
              <a:t>, yağışın zamansal ve mekânsal dağılımındaki değişiklikler,</a:t>
            </a:r>
          </a:p>
          <a:p>
            <a:pPr lvl="0" algn="just">
              <a:buFont typeface="Wingdings" pitchFamily="2" charset="2"/>
              <a:buChar char="Ø"/>
            </a:pPr>
            <a:r>
              <a:rPr lang="tr-TR" sz="2000" dirty="0">
                <a:solidFill>
                  <a:srgbClr val="0000FF"/>
                </a:solidFill>
              </a:rPr>
              <a:t> </a:t>
            </a:r>
            <a:r>
              <a:rPr lang="tr-TR" sz="2000" dirty="0">
                <a:solidFill>
                  <a:srgbClr val="FF0000"/>
                </a:solidFill>
              </a:rPr>
              <a:t>Yanlış arazi kullanımları </a:t>
            </a:r>
            <a:r>
              <a:rPr lang="tr-TR" sz="2000" dirty="0">
                <a:solidFill>
                  <a:srgbClr val="0000FF"/>
                </a:solidFill>
              </a:rPr>
              <a:t>ve bitki örtüsü tahribinin neden olduğu </a:t>
            </a:r>
            <a:r>
              <a:rPr lang="tr-TR" sz="2000" dirty="0">
                <a:solidFill>
                  <a:srgbClr val="FF0000"/>
                </a:solidFill>
              </a:rPr>
              <a:t>heyelanlar</a:t>
            </a:r>
            <a:r>
              <a:rPr lang="tr-TR" sz="2000" dirty="0">
                <a:solidFill>
                  <a:srgbClr val="0000FF"/>
                </a:solidFill>
              </a:rPr>
              <a:t>, </a:t>
            </a:r>
          </a:p>
          <a:p>
            <a:pPr algn="just">
              <a:buFont typeface="Wingdings" pitchFamily="2" charset="2"/>
              <a:buChar char="Ø"/>
            </a:pPr>
            <a:r>
              <a:rPr lang="tr-TR" sz="2000" dirty="0">
                <a:solidFill>
                  <a:srgbClr val="0000FF"/>
                </a:solidFill>
              </a:rPr>
              <a:t>Yapılaşma için </a:t>
            </a:r>
            <a:r>
              <a:rPr lang="tr-TR" sz="2000" dirty="0">
                <a:solidFill>
                  <a:srgbClr val="FF0000"/>
                </a:solidFill>
              </a:rPr>
              <a:t>uygun olmayan yer seçimleri</a:t>
            </a:r>
            <a:r>
              <a:rPr lang="tr-TR" sz="2000" dirty="0">
                <a:solidFill>
                  <a:srgbClr val="0000FF"/>
                </a:solidFill>
              </a:rPr>
              <a:t>, yanlış </a:t>
            </a:r>
            <a:r>
              <a:rPr lang="tr-TR" sz="2000" dirty="0" err="1">
                <a:solidFill>
                  <a:srgbClr val="0000FF"/>
                </a:solidFill>
              </a:rPr>
              <a:t>mekansal</a:t>
            </a:r>
            <a:r>
              <a:rPr lang="tr-TR" sz="2000" dirty="0">
                <a:solidFill>
                  <a:srgbClr val="0000FF"/>
                </a:solidFill>
              </a:rPr>
              <a:t> planlamalar ve uygulamalar, </a:t>
            </a:r>
          </a:p>
          <a:p>
            <a:pPr lvl="0" algn="just">
              <a:buFont typeface="Wingdings" pitchFamily="2" charset="2"/>
              <a:buChar char="Ø"/>
            </a:pPr>
            <a:r>
              <a:rPr lang="tr-TR" sz="2000" dirty="0">
                <a:solidFill>
                  <a:srgbClr val="0000FF"/>
                </a:solidFill>
              </a:rPr>
              <a:t> Yukarı havzadan gelen </a:t>
            </a:r>
            <a:r>
              <a:rPr lang="tr-TR" sz="2000" dirty="0">
                <a:solidFill>
                  <a:srgbClr val="FF0000"/>
                </a:solidFill>
              </a:rPr>
              <a:t>katı maddelerin </a:t>
            </a:r>
            <a:r>
              <a:rPr lang="tr-TR" sz="2000" dirty="0">
                <a:solidFill>
                  <a:srgbClr val="0000FF"/>
                </a:solidFill>
              </a:rPr>
              <a:t>(bitki kök ve dalları, kaya parçası vb.)  sürüklenerek akarsu yataklarının hidrolik kapasitelerini azaltması, </a:t>
            </a:r>
            <a:r>
              <a:rPr lang="tr-TR" sz="2000" dirty="0">
                <a:solidFill>
                  <a:srgbClr val="FF0000"/>
                </a:solidFill>
              </a:rPr>
              <a:t>geçiş yapılarını tıkaması, </a:t>
            </a:r>
          </a:p>
          <a:p>
            <a:pPr algn="just">
              <a:buFont typeface="Wingdings" pitchFamily="2" charset="2"/>
              <a:buChar char="Ø"/>
            </a:pPr>
            <a:r>
              <a:rPr lang="tr-TR" sz="2000" dirty="0">
                <a:solidFill>
                  <a:srgbClr val="0000FF"/>
                </a:solidFill>
              </a:rPr>
              <a:t> </a:t>
            </a:r>
            <a:r>
              <a:rPr lang="tr-TR" sz="2000" dirty="0">
                <a:solidFill>
                  <a:srgbClr val="FF0000"/>
                </a:solidFill>
              </a:rPr>
              <a:t>Kapasiteleri yetersiz </a:t>
            </a:r>
            <a:r>
              <a:rPr lang="tr-TR" sz="2000" dirty="0">
                <a:solidFill>
                  <a:srgbClr val="0000FF"/>
                </a:solidFill>
              </a:rPr>
              <a:t>ve tekniğine uygun olmayan sanat yapıları (</a:t>
            </a:r>
            <a:r>
              <a:rPr lang="tr-TR" sz="2000" dirty="0">
                <a:solidFill>
                  <a:srgbClr val="FF0000"/>
                </a:solidFill>
              </a:rPr>
              <a:t>köprü ve menfezler),</a:t>
            </a:r>
          </a:p>
          <a:p>
            <a:pPr lvl="0" algn="just">
              <a:buFont typeface="Wingdings" pitchFamily="2" charset="2"/>
              <a:buChar char="Ø"/>
            </a:pPr>
            <a:r>
              <a:rPr lang="tr-TR" sz="2000" dirty="0">
                <a:solidFill>
                  <a:srgbClr val="0000FF"/>
                </a:solidFill>
              </a:rPr>
              <a:t>Dere yataklarına yapılan </a:t>
            </a:r>
            <a:r>
              <a:rPr lang="tr-TR" sz="2000" dirty="0">
                <a:solidFill>
                  <a:srgbClr val="FF0000"/>
                </a:solidFill>
              </a:rPr>
              <a:t>uygunsuz müdahaleler</a:t>
            </a:r>
            <a:r>
              <a:rPr lang="tr-TR" sz="2000" dirty="0">
                <a:solidFill>
                  <a:srgbClr val="0000FF"/>
                </a:solidFill>
              </a:rPr>
              <a:t>, </a:t>
            </a:r>
          </a:p>
          <a:p>
            <a:pPr marL="742950" lvl="1" indent="-285750" algn="just">
              <a:buFont typeface="Arial" panose="020B0604020202020204" pitchFamily="34" charset="0"/>
              <a:buChar char="•"/>
            </a:pPr>
            <a:r>
              <a:rPr lang="tr-TR" sz="1800" dirty="0">
                <a:solidFill>
                  <a:srgbClr val="0000FF"/>
                </a:solidFill>
              </a:rPr>
              <a:t>Düzensiz kum çakıl alınması,</a:t>
            </a:r>
          </a:p>
          <a:p>
            <a:pPr marL="742950" lvl="1" indent="-285750" algn="just" defTabSz="892175">
              <a:buFont typeface="Arial" panose="020B0604020202020204" pitchFamily="34" charset="0"/>
              <a:buChar char="•"/>
              <a:tabLst>
                <a:tab pos="720725" algn="l"/>
              </a:tabLst>
            </a:pPr>
            <a:r>
              <a:rPr lang="tr-TR" sz="1800" dirty="0">
                <a:solidFill>
                  <a:srgbClr val="0000FF"/>
                </a:solidFill>
              </a:rPr>
              <a:t>Dere yataklarından izinsiz ve tekniğine uygun olmayan şekilde enine boru hattı     (</a:t>
            </a:r>
            <a:r>
              <a:rPr lang="tr-TR" sz="1800" dirty="0" err="1">
                <a:solidFill>
                  <a:srgbClr val="0000FF"/>
                </a:solidFill>
              </a:rPr>
              <a:t>içmesuyu</a:t>
            </a:r>
            <a:r>
              <a:rPr lang="tr-TR" sz="1800" dirty="0">
                <a:solidFill>
                  <a:srgbClr val="0000FF"/>
                </a:solidFill>
              </a:rPr>
              <a:t>, doğalgaz, kablo vb.) geçişleri,</a:t>
            </a:r>
          </a:p>
          <a:p>
            <a:pPr marL="738188" indent="-285750" algn="just" defTabSz="452438">
              <a:buFont typeface="Arial" panose="020B0604020202020204" pitchFamily="34" charset="0"/>
              <a:buChar char="•"/>
            </a:pPr>
            <a:r>
              <a:rPr lang="tr-TR" sz="1800" dirty="0">
                <a:solidFill>
                  <a:srgbClr val="0000FF"/>
                </a:solidFill>
              </a:rPr>
              <a:t>Yol yapım çalışmaları ile dere yataklarının daraltılması, hafriyat dökülmesi,</a:t>
            </a:r>
          </a:p>
          <a:p>
            <a:pPr marL="738188" indent="-285750" algn="just" defTabSz="179388">
              <a:buFont typeface="Arial" panose="020B0604020202020204" pitchFamily="34" charset="0"/>
              <a:buChar char="•"/>
            </a:pPr>
            <a:r>
              <a:rPr lang="tr-TR" sz="1800" dirty="0">
                <a:solidFill>
                  <a:srgbClr val="0000FF"/>
                </a:solidFill>
              </a:rPr>
              <a:t>Dere yataklarının ve taşkın kontrol tesislerinin üzerinin kapatılması,</a:t>
            </a:r>
          </a:p>
          <a:p>
            <a:pPr marL="738188" indent="-285750" algn="just" defTabSz="179388">
              <a:buFont typeface="Arial" panose="020B0604020202020204" pitchFamily="34" charset="0"/>
              <a:buChar char="•"/>
            </a:pPr>
            <a:r>
              <a:rPr lang="tr-TR" sz="1800" dirty="0">
                <a:solidFill>
                  <a:srgbClr val="0000FF"/>
                </a:solidFill>
              </a:rPr>
              <a:t>Her türlü atıkların dere yatakları ve civarına atılması,</a:t>
            </a:r>
          </a:p>
          <a:p>
            <a:pPr lvl="0" algn="just"/>
            <a:endParaRPr lang="tr-TR" sz="1800" dirty="0">
              <a:solidFill>
                <a:srgbClr val="0000FF"/>
              </a:solidFill>
            </a:endParaRPr>
          </a:p>
        </p:txBody>
      </p:sp>
    </p:spTree>
    <p:extLst>
      <p:ext uri="{BB962C8B-B14F-4D97-AF65-F5344CB8AC3E}">
        <p14:creationId xmlns:p14="http://schemas.microsoft.com/office/powerpoint/2010/main" val="37575587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114425" y="277050"/>
            <a:ext cx="7677150" cy="512064"/>
          </a:xfrm>
        </p:spPr>
        <p:txBody>
          <a:bodyPr/>
          <a:lstStyle/>
          <a:p>
            <a:r>
              <a:rPr lang="tr-TR" sz="2000" dirty="0">
                <a:solidFill>
                  <a:srgbClr val="FF0000"/>
                </a:solidFill>
              </a:rPr>
              <a:t>TÜRKİYE'DE YAŞANAN TAŞKINLARIN İLLERE GÖRE AYLAR BAZINDA DAĞILIMI</a:t>
            </a:r>
          </a:p>
        </p:txBody>
      </p:sp>
      <p:sp>
        <p:nvSpPr>
          <p:cNvPr id="3" name="Alt Başlık 2"/>
          <p:cNvSpPr>
            <a:spLocks noGrp="1"/>
          </p:cNvSpPr>
          <p:nvPr>
            <p:ph type="subTitle" idx="1"/>
          </p:nvPr>
        </p:nvSpPr>
        <p:spPr/>
        <p:txBody>
          <a:bodyPr/>
          <a:lstStyle/>
          <a:p>
            <a:endParaRPr lang="tr-TR" dirty="0"/>
          </a:p>
        </p:txBody>
      </p:sp>
      <p:sp>
        <p:nvSpPr>
          <p:cNvPr id="4" name="Slayt Numarası Yer Tutucusu 3"/>
          <p:cNvSpPr>
            <a:spLocks noGrp="1"/>
          </p:cNvSpPr>
          <p:nvPr>
            <p:ph type="sldNum" sz="quarter" idx="4"/>
          </p:nvPr>
        </p:nvSpPr>
        <p:spPr/>
        <p:txBody>
          <a:bodyPr/>
          <a:lstStyle/>
          <a:p>
            <a:pPr>
              <a:defRPr/>
            </a:pPr>
            <a:fld id="{CA44DFDA-8FE6-450F-A2D2-A9CD96E1E111}" type="slidenum">
              <a:rPr lang="tr-TR" smtClean="0">
                <a:solidFill>
                  <a:prstClr val="black">
                    <a:tint val="75000"/>
                  </a:prstClr>
                </a:solidFill>
              </a:rPr>
              <a:pPr>
                <a:defRPr/>
              </a:pPr>
              <a:t>12</a:t>
            </a:fld>
            <a:r>
              <a:rPr lang="tr-TR" smtClean="0">
                <a:solidFill>
                  <a:prstClr val="black">
                    <a:tint val="75000"/>
                  </a:prstClr>
                </a:solidFill>
              </a:rPr>
              <a:t>/103</a:t>
            </a:r>
            <a:endParaRPr lang="tr-TR" dirty="0">
              <a:solidFill>
                <a:prstClr val="black">
                  <a:tint val="75000"/>
                </a:prstClr>
              </a:solidFill>
            </a:endParaRPr>
          </a:p>
        </p:txBody>
      </p:sp>
      <p:pic>
        <p:nvPicPr>
          <p:cNvPr id="5" name="Resim 4"/>
          <p:cNvPicPr>
            <a:picLocks noChangeAspect="1"/>
          </p:cNvPicPr>
          <p:nvPr/>
        </p:nvPicPr>
        <p:blipFill>
          <a:blip r:embed="rId2"/>
          <a:stretch>
            <a:fillRect/>
          </a:stretch>
        </p:blipFill>
        <p:spPr>
          <a:xfrm>
            <a:off x="66255" y="960120"/>
            <a:ext cx="3300984" cy="5897881"/>
          </a:xfrm>
          <a:prstGeom prst="rect">
            <a:avLst/>
          </a:prstGeom>
          <a:ln w="19050">
            <a:solidFill>
              <a:srgbClr val="008000"/>
            </a:solidFill>
          </a:ln>
        </p:spPr>
      </p:pic>
      <p:pic>
        <p:nvPicPr>
          <p:cNvPr id="6" name="Resim 5"/>
          <p:cNvPicPr>
            <a:picLocks noChangeAspect="1"/>
          </p:cNvPicPr>
          <p:nvPr/>
        </p:nvPicPr>
        <p:blipFill>
          <a:blip r:embed="rId3"/>
          <a:stretch>
            <a:fillRect/>
          </a:stretch>
        </p:blipFill>
        <p:spPr>
          <a:xfrm>
            <a:off x="3433494" y="960120"/>
            <a:ext cx="3337716" cy="5897880"/>
          </a:xfrm>
          <a:prstGeom prst="rect">
            <a:avLst/>
          </a:prstGeom>
          <a:ln w="19050">
            <a:solidFill>
              <a:srgbClr val="008000"/>
            </a:solidFill>
          </a:ln>
        </p:spPr>
      </p:pic>
      <p:pic>
        <p:nvPicPr>
          <p:cNvPr id="7" name="Resim 6"/>
          <p:cNvPicPr>
            <a:picLocks noChangeAspect="1"/>
          </p:cNvPicPr>
          <p:nvPr/>
        </p:nvPicPr>
        <p:blipFill>
          <a:blip r:embed="rId4"/>
          <a:stretch>
            <a:fillRect/>
          </a:stretch>
        </p:blipFill>
        <p:spPr>
          <a:xfrm>
            <a:off x="6837465" y="960120"/>
            <a:ext cx="3002280" cy="5897880"/>
          </a:xfrm>
          <a:prstGeom prst="rect">
            <a:avLst/>
          </a:prstGeom>
          <a:ln w="19050">
            <a:solidFill>
              <a:srgbClr val="008000"/>
            </a:solidFill>
          </a:ln>
        </p:spPr>
      </p:pic>
    </p:spTree>
    <p:extLst>
      <p:ext uri="{BB962C8B-B14F-4D97-AF65-F5344CB8AC3E}">
        <p14:creationId xmlns:p14="http://schemas.microsoft.com/office/powerpoint/2010/main" val="24515607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sp>
        <p:nvSpPr>
          <p:cNvPr id="7" name="Dikdörtgen 6"/>
          <p:cNvSpPr/>
          <p:nvPr/>
        </p:nvSpPr>
        <p:spPr>
          <a:xfrm>
            <a:off x="381000" y="836713"/>
            <a:ext cx="4374232" cy="507831"/>
          </a:xfrm>
          <a:prstGeom prst="rect">
            <a:avLst/>
          </a:prstGeom>
        </p:spPr>
        <p:txBody>
          <a:bodyPr wrap="square">
            <a:spAutoFit/>
          </a:bodyPr>
          <a:lstStyle/>
          <a:p>
            <a:pPr>
              <a:lnSpc>
                <a:spcPct val="150000"/>
              </a:lnSpc>
              <a:buClrTx/>
            </a:pPr>
            <a:r>
              <a:rPr lang="tr-TR" b="1" dirty="0">
                <a:solidFill>
                  <a:srgbClr val="0000FF"/>
                </a:solidFill>
                <a:latin typeface="Arial" pitchFamily="34" charset="0"/>
                <a:cs typeface="Arial" pitchFamily="34" charset="0"/>
              </a:rPr>
              <a:t>Akarsu yatağına bina yapılması</a:t>
            </a:r>
          </a:p>
        </p:txBody>
      </p:sp>
      <p:sp>
        <p:nvSpPr>
          <p:cNvPr id="2" name="Metin kutusu 1"/>
          <p:cNvSpPr txBox="1"/>
          <p:nvPr/>
        </p:nvSpPr>
        <p:spPr>
          <a:xfrm>
            <a:off x="452700" y="4450781"/>
            <a:ext cx="4428292" cy="523220"/>
          </a:xfrm>
          <a:prstGeom prst="rect">
            <a:avLst/>
          </a:prstGeom>
          <a:noFill/>
        </p:spPr>
        <p:txBody>
          <a:bodyPr wrap="square" rtlCol="0">
            <a:spAutoFit/>
          </a:bodyPr>
          <a:lstStyle/>
          <a:p>
            <a:r>
              <a:rPr lang="tr-TR" sz="1400" b="1" dirty="0">
                <a:solidFill>
                  <a:srgbClr val="FF0000"/>
                </a:solidFill>
                <a:latin typeface="Arial" pitchFamily="34" charset="0"/>
                <a:cs typeface="Arial" pitchFamily="34" charset="0"/>
              </a:rPr>
              <a:t>İskenderun- Kızıl Dere (28.11.2008)</a:t>
            </a:r>
          </a:p>
          <a:p>
            <a:r>
              <a:rPr lang="tr-TR" sz="1400" b="1" dirty="0">
                <a:solidFill>
                  <a:srgbClr val="FF0000"/>
                </a:solidFill>
                <a:latin typeface="Arial" pitchFamily="34" charset="0"/>
                <a:cs typeface="Arial" pitchFamily="34" charset="0"/>
              </a:rPr>
              <a:t>(</a:t>
            </a:r>
            <a:r>
              <a:rPr lang="tr-TR" sz="1400" b="1" dirty="0" err="1">
                <a:solidFill>
                  <a:srgbClr val="FF0000"/>
                </a:solidFill>
                <a:latin typeface="Arial" pitchFamily="34" charset="0"/>
                <a:cs typeface="Arial" pitchFamily="34" charset="0"/>
              </a:rPr>
              <a:t>Güzeldere</a:t>
            </a:r>
            <a:r>
              <a:rPr lang="tr-TR" sz="1400" b="1" dirty="0">
                <a:solidFill>
                  <a:srgbClr val="FF0000"/>
                </a:solidFill>
                <a:latin typeface="Arial" pitchFamily="34" charset="0"/>
                <a:cs typeface="Arial" pitchFamily="34" charset="0"/>
              </a:rPr>
              <a:t> Camii)</a:t>
            </a:r>
          </a:p>
        </p:txBody>
      </p:sp>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0493" y="1390710"/>
            <a:ext cx="4468341" cy="2970972"/>
          </a:xfrm>
          <a:prstGeom prst="rect">
            <a:avLst/>
          </a:prstGeom>
        </p:spPr>
      </p:pic>
      <p:pic>
        <p:nvPicPr>
          <p:cNvPr id="9" name="Resim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18834" y="3053578"/>
            <a:ext cx="4542239" cy="3020106"/>
          </a:xfrm>
          <a:prstGeom prst="rect">
            <a:avLst/>
          </a:prstGeom>
        </p:spPr>
      </p:pic>
      <p:sp>
        <p:nvSpPr>
          <p:cNvPr id="10" name="Metin kutusu 9"/>
          <p:cNvSpPr txBox="1"/>
          <p:nvPr/>
        </p:nvSpPr>
        <p:spPr>
          <a:xfrm>
            <a:off x="5457056" y="6073685"/>
            <a:ext cx="3294112" cy="307777"/>
          </a:xfrm>
          <a:prstGeom prst="rect">
            <a:avLst/>
          </a:prstGeom>
          <a:noFill/>
        </p:spPr>
        <p:txBody>
          <a:bodyPr wrap="square" rtlCol="0">
            <a:spAutoFit/>
          </a:bodyPr>
          <a:lstStyle/>
          <a:p>
            <a:r>
              <a:rPr lang="tr-TR" sz="1400" b="1" dirty="0">
                <a:solidFill>
                  <a:srgbClr val="FF0000"/>
                </a:solidFill>
                <a:latin typeface="Arial" pitchFamily="34" charset="0"/>
                <a:cs typeface="Arial" pitchFamily="34" charset="0"/>
              </a:rPr>
              <a:t>İskenderun- Kızıl Dere (28.11.2008)</a:t>
            </a:r>
          </a:p>
        </p:txBody>
      </p:sp>
    </p:spTree>
    <p:extLst>
      <p:ext uri="{BB962C8B-B14F-4D97-AF65-F5344CB8AC3E}">
        <p14:creationId xmlns:p14="http://schemas.microsoft.com/office/powerpoint/2010/main" val="1778998043"/>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sp>
        <p:nvSpPr>
          <p:cNvPr id="7" name="Dikdörtgen 6"/>
          <p:cNvSpPr/>
          <p:nvPr/>
        </p:nvSpPr>
        <p:spPr>
          <a:xfrm>
            <a:off x="381000" y="836713"/>
            <a:ext cx="4374232" cy="507831"/>
          </a:xfrm>
          <a:prstGeom prst="rect">
            <a:avLst/>
          </a:prstGeom>
        </p:spPr>
        <p:txBody>
          <a:bodyPr wrap="square">
            <a:spAutoFit/>
          </a:bodyPr>
          <a:lstStyle/>
          <a:p>
            <a:pPr>
              <a:lnSpc>
                <a:spcPct val="150000"/>
              </a:lnSpc>
              <a:buClrTx/>
            </a:pPr>
            <a:r>
              <a:rPr lang="tr-TR" b="1" dirty="0">
                <a:solidFill>
                  <a:srgbClr val="0000FF"/>
                </a:solidFill>
                <a:latin typeface="Arial" pitchFamily="34" charset="0"/>
                <a:cs typeface="Arial" pitchFamily="34" charset="0"/>
              </a:rPr>
              <a:t>Akarsu yatağına bina, tesis yapılması</a:t>
            </a:r>
          </a:p>
        </p:txBody>
      </p:sp>
      <p:sp>
        <p:nvSpPr>
          <p:cNvPr id="8" name="Metin kutusu 7"/>
          <p:cNvSpPr txBox="1"/>
          <p:nvPr/>
        </p:nvSpPr>
        <p:spPr>
          <a:xfrm>
            <a:off x="4953001" y="5962624"/>
            <a:ext cx="3839331" cy="307777"/>
          </a:xfrm>
          <a:prstGeom prst="rect">
            <a:avLst/>
          </a:prstGeom>
          <a:noFill/>
        </p:spPr>
        <p:txBody>
          <a:bodyPr wrap="square" rtlCol="0">
            <a:spAutoFit/>
          </a:bodyPr>
          <a:lstStyle/>
          <a:p>
            <a:r>
              <a:rPr lang="tr-TR" sz="1400" b="1" dirty="0" err="1">
                <a:solidFill>
                  <a:srgbClr val="FF0000"/>
                </a:solidFill>
                <a:latin typeface="Arial" pitchFamily="34" charset="0"/>
                <a:cs typeface="Arial" pitchFamily="34" charset="0"/>
              </a:rPr>
              <a:t>Çakıt</a:t>
            </a:r>
            <a:r>
              <a:rPr lang="tr-TR" sz="1400" b="1" dirty="0">
                <a:solidFill>
                  <a:srgbClr val="FF0000"/>
                </a:solidFill>
                <a:latin typeface="Arial" pitchFamily="34" charset="0"/>
                <a:cs typeface="Arial" pitchFamily="34" charset="0"/>
              </a:rPr>
              <a:t> Çayı-Pozantı/Adana (18.03.2008) </a:t>
            </a:r>
          </a:p>
        </p:txBody>
      </p:sp>
      <p:pic>
        <p:nvPicPr>
          <p:cNvPr id="11" name="Resim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73834" y="2869903"/>
            <a:ext cx="4551167" cy="3026042"/>
          </a:xfrm>
          <a:prstGeom prst="rect">
            <a:avLst/>
          </a:prstGeom>
        </p:spPr>
      </p:pic>
      <p:pic>
        <p:nvPicPr>
          <p:cNvPr id="12" name="Resim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587" y="1417635"/>
            <a:ext cx="4548602" cy="3024336"/>
          </a:xfrm>
          <a:prstGeom prst="rect">
            <a:avLst/>
          </a:prstGeom>
        </p:spPr>
      </p:pic>
      <p:sp>
        <p:nvSpPr>
          <p:cNvPr id="13" name="Metin kutusu 12"/>
          <p:cNvSpPr txBox="1"/>
          <p:nvPr/>
        </p:nvSpPr>
        <p:spPr>
          <a:xfrm>
            <a:off x="400587" y="4441972"/>
            <a:ext cx="3318776" cy="307777"/>
          </a:xfrm>
          <a:prstGeom prst="rect">
            <a:avLst/>
          </a:prstGeom>
          <a:noFill/>
        </p:spPr>
        <p:txBody>
          <a:bodyPr wrap="square" rtlCol="0">
            <a:spAutoFit/>
          </a:bodyPr>
          <a:lstStyle/>
          <a:p>
            <a:r>
              <a:rPr lang="tr-TR" sz="1400" b="1" dirty="0">
                <a:solidFill>
                  <a:srgbClr val="FF0000"/>
                </a:solidFill>
                <a:latin typeface="Arial" pitchFamily="34" charset="0"/>
                <a:cs typeface="Arial" pitchFamily="34" charset="0"/>
              </a:rPr>
              <a:t>Mut Deresi-Mut/Mersin (09.11.2009)</a:t>
            </a:r>
          </a:p>
        </p:txBody>
      </p:sp>
    </p:spTree>
    <p:extLst>
      <p:ext uri="{BB962C8B-B14F-4D97-AF65-F5344CB8AC3E}">
        <p14:creationId xmlns:p14="http://schemas.microsoft.com/office/powerpoint/2010/main" val="1603010307"/>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pic>
        <p:nvPicPr>
          <p:cNvPr id="9" name="Resim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044" y="1293247"/>
            <a:ext cx="4498906" cy="2991294"/>
          </a:xfrm>
          <a:prstGeom prst="rect">
            <a:avLst/>
          </a:prstGeom>
        </p:spPr>
      </p:pic>
      <p:sp>
        <p:nvSpPr>
          <p:cNvPr id="10" name="Metin kutusu 9"/>
          <p:cNvSpPr txBox="1"/>
          <p:nvPr/>
        </p:nvSpPr>
        <p:spPr>
          <a:xfrm>
            <a:off x="381001" y="4321992"/>
            <a:ext cx="3911339" cy="307777"/>
          </a:xfrm>
          <a:prstGeom prst="rect">
            <a:avLst/>
          </a:prstGeom>
          <a:noFill/>
        </p:spPr>
        <p:txBody>
          <a:bodyPr wrap="square" rtlCol="0">
            <a:spAutoFit/>
          </a:bodyPr>
          <a:lstStyle/>
          <a:p>
            <a:r>
              <a:rPr lang="tr-TR" sz="1400" b="1" dirty="0">
                <a:solidFill>
                  <a:srgbClr val="FF0000"/>
                </a:solidFill>
                <a:latin typeface="Arial" pitchFamily="34" charset="0"/>
                <a:cs typeface="Arial" pitchFamily="34" charset="0"/>
              </a:rPr>
              <a:t>Bıçkı Deresi-</a:t>
            </a:r>
            <a:r>
              <a:rPr lang="tr-TR" sz="1400" b="1" dirty="0" err="1">
                <a:solidFill>
                  <a:srgbClr val="FF0000"/>
                </a:solidFill>
                <a:latin typeface="Arial" pitchFamily="34" charset="0"/>
                <a:cs typeface="Arial" pitchFamily="34" charset="0"/>
              </a:rPr>
              <a:t>Kaynaşlı</a:t>
            </a:r>
            <a:r>
              <a:rPr lang="tr-TR" sz="1400" b="1" dirty="0">
                <a:solidFill>
                  <a:srgbClr val="FF0000"/>
                </a:solidFill>
                <a:latin typeface="Arial" pitchFamily="34" charset="0"/>
                <a:cs typeface="Arial" pitchFamily="34" charset="0"/>
              </a:rPr>
              <a:t> / Düzce ( 03.02.2016)</a:t>
            </a:r>
          </a:p>
        </p:txBody>
      </p:sp>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1931" y="980594"/>
            <a:ext cx="4129478" cy="5877406"/>
          </a:xfrm>
          <a:prstGeom prst="rect">
            <a:avLst/>
          </a:prstGeom>
        </p:spPr>
      </p:pic>
      <p:sp>
        <p:nvSpPr>
          <p:cNvPr id="6" name="Dikdörtgen 5"/>
          <p:cNvSpPr/>
          <p:nvPr/>
        </p:nvSpPr>
        <p:spPr>
          <a:xfrm>
            <a:off x="381000" y="836713"/>
            <a:ext cx="4374232" cy="507831"/>
          </a:xfrm>
          <a:prstGeom prst="rect">
            <a:avLst/>
          </a:prstGeom>
        </p:spPr>
        <p:txBody>
          <a:bodyPr wrap="square">
            <a:spAutoFit/>
          </a:bodyPr>
          <a:lstStyle/>
          <a:p>
            <a:pPr>
              <a:lnSpc>
                <a:spcPct val="150000"/>
              </a:lnSpc>
              <a:buClrTx/>
            </a:pPr>
            <a:r>
              <a:rPr lang="tr-TR" b="1" dirty="0">
                <a:solidFill>
                  <a:srgbClr val="0000FF"/>
                </a:solidFill>
                <a:latin typeface="Arial" pitchFamily="34" charset="0"/>
                <a:cs typeface="Arial" pitchFamily="34" charset="0"/>
              </a:rPr>
              <a:t>Akarsu yatağı üzerine tesis yapılması</a:t>
            </a:r>
          </a:p>
        </p:txBody>
      </p:sp>
      <p:sp>
        <p:nvSpPr>
          <p:cNvPr id="7" name="Metin kutusu 6"/>
          <p:cNvSpPr txBox="1"/>
          <p:nvPr/>
        </p:nvSpPr>
        <p:spPr>
          <a:xfrm>
            <a:off x="3054599" y="6237313"/>
            <a:ext cx="2137333" cy="307777"/>
          </a:xfrm>
          <a:prstGeom prst="rect">
            <a:avLst/>
          </a:prstGeom>
          <a:noFill/>
        </p:spPr>
        <p:txBody>
          <a:bodyPr wrap="square" rtlCol="0">
            <a:spAutoFit/>
          </a:bodyPr>
          <a:lstStyle/>
          <a:p>
            <a:r>
              <a:rPr lang="tr-TR" sz="1400" b="1" dirty="0">
                <a:solidFill>
                  <a:srgbClr val="FF0000"/>
                </a:solidFill>
                <a:latin typeface="Arial" pitchFamily="34" charset="0"/>
                <a:cs typeface="Arial" pitchFamily="34" charset="0"/>
              </a:rPr>
              <a:t>Yurt dışından bir örnek</a:t>
            </a:r>
          </a:p>
        </p:txBody>
      </p:sp>
    </p:spTree>
    <p:extLst>
      <p:ext uri="{BB962C8B-B14F-4D97-AF65-F5344CB8AC3E}">
        <p14:creationId xmlns:p14="http://schemas.microsoft.com/office/powerpoint/2010/main" val="2906786664"/>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sp>
        <p:nvSpPr>
          <p:cNvPr id="7" name="Dikdörtgen 6"/>
          <p:cNvSpPr/>
          <p:nvPr/>
        </p:nvSpPr>
        <p:spPr>
          <a:xfrm>
            <a:off x="381000" y="836713"/>
            <a:ext cx="4374232" cy="507831"/>
          </a:xfrm>
          <a:prstGeom prst="rect">
            <a:avLst/>
          </a:prstGeom>
        </p:spPr>
        <p:txBody>
          <a:bodyPr wrap="square">
            <a:spAutoFit/>
          </a:bodyPr>
          <a:lstStyle/>
          <a:p>
            <a:pPr>
              <a:lnSpc>
                <a:spcPct val="150000"/>
              </a:lnSpc>
              <a:buClrTx/>
            </a:pPr>
            <a:r>
              <a:rPr lang="tr-TR" b="1" dirty="0">
                <a:solidFill>
                  <a:srgbClr val="0000FF"/>
                </a:solidFill>
                <a:latin typeface="Arial" pitchFamily="34" charset="0"/>
                <a:cs typeface="Arial" pitchFamily="34" charset="0"/>
              </a:rPr>
              <a:t>Akarsu yatağına bina yapılması</a:t>
            </a:r>
          </a:p>
        </p:txBody>
      </p:sp>
      <p:sp>
        <p:nvSpPr>
          <p:cNvPr id="2" name="Metin kutusu 1"/>
          <p:cNvSpPr txBox="1"/>
          <p:nvPr/>
        </p:nvSpPr>
        <p:spPr>
          <a:xfrm>
            <a:off x="921060" y="4459146"/>
            <a:ext cx="3294112" cy="307777"/>
          </a:xfrm>
          <a:prstGeom prst="rect">
            <a:avLst/>
          </a:prstGeom>
          <a:noFill/>
        </p:spPr>
        <p:txBody>
          <a:bodyPr wrap="square" rtlCol="0">
            <a:spAutoFit/>
          </a:bodyPr>
          <a:lstStyle/>
          <a:p>
            <a:r>
              <a:rPr lang="tr-TR" sz="1400" b="1" dirty="0">
                <a:solidFill>
                  <a:srgbClr val="FF0000"/>
                </a:solidFill>
                <a:latin typeface="Arial" pitchFamily="34" charset="0"/>
                <a:cs typeface="Arial" pitchFamily="34" charset="0"/>
              </a:rPr>
              <a:t>Erzin Deresi-Erzin/Hatay (04.01.2011)</a:t>
            </a:r>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9474" y="1275237"/>
            <a:ext cx="4668232" cy="3103878"/>
          </a:xfrm>
          <a:prstGeom prst="rect">
            <a:avLst/>
          </a:prstGeom>
        </p:spPr>
      </p:pic>
      <p:sp>
        <p:nvSpPr>
          <p:cNvPr id="9" name="Metin kutusu 8"/>
          <p:cNvSpPr txBox="1"/>
          <p:nvPr/>
        </p:nvSpPr>
        <p:spPr>
          <a:xfrm>
            <a:off x="5121533" y="6155434"/>
            <a:ext cx="4205773" cy="523220"/>
          </a:xfrm>
          <a:prstGeom prst="rect">
            <a:avLst/>
          </a:prstGeom>
          <a:noFill/>
        </p:spPr>
        <p:txBody>
          <a:bodyPr wrap="square" rtlCol="0">
            <a:spAutoFit/>
          </a:bodyPr>
          <a:lstStyle/>
          <a:p>
            <a:r>
              <a:rPr lang="tr-TR" sz="1400" b="1" dirty="0" err="1">
                <a:solidFill>
                  <a:srgbClr val="FF0000"/>
                </a:solidFill>
                <a:latin typeface="Arial" pitchFamily="34" charset="0"/>
                <a:cs typeface="Arial" pitchFamily="34" charset="0"/>
              </a:rPr>
              <a:t>Kocababa</a:t>
            </a:r>
            <a:r>
              <a:rPr lang="tr-TR" sz="1400" b="1" dirty="0">
                <a:solidFill>
                  <a:srgbClr val="FF0000"/>
                </a:solidFill>
                <a:latin typeface="Arial" pitchFamily="34" charset="0"/>
                <a:cs typeface="Arial" pitchFamily="34" charset="0"/>
              </a:rPr>
              <a:t> Deresi-Koçarlı/Aydın (06.10.2009)</a:t>
            </a:r>
          </a:p>
          <a:p>
            <a:r>
              <a:rPr lang="tr-TR" sz="1400" b="1" dirty="0">
                <a:solidFill>
                  <a:srgbClr val="FF0000"/>
                </a:solidFill>
                <a:latin typeface="Arial" pitchFamily="34" charset="0"/>
                <a:cs typeface="Arial" pitchFamily="34" charset="0"/>
              </a:rPr>
              <a:t>2010 yılı sonunda Belediyesince yıkılmıştır.</a:t>
            </a:r>
          </a:p>
        </p:txBody>
      </p:sp>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13970" y="2913577"/>
            <a:ext cx="4295964" cy="3221973"/>
          </a:xfrm>
          <a:prstGeom prst="rect">
            <a:avLst/>
          </a:prstGeom>
        </p:spPr>
      </p:pic>
    </p:spTree>
    <p:extLst>
      <p:ext uri="{BB962C8B-B14F-4D97-AF65-F5344CB8AC3E}">
        <p14:creationId xmlns:p14="http://schemas.microsoft.com/office/powerpoint/2010/main" val="1093927546"/>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Dikdörtgen 11"/>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4077" y="2996953"/>
            <a:ext cx="4594863" cy="3055095"/>
          </a:xfrm>
          <a:prstGeom prst="rect">
            <a:avLst/>
          </a:prstGeom>
        </p:spPr>
      </p:pic>
      <p:sp>
        <p:nvSpPr>
          <p:cNvPr id="13" name="9 Dikdörtgen"/>
          <p:cNvSpPr/>
          <p:nvPr/>
        </p:nvSpPr>
        <p:spPr>
          <a:xfrm>
            <a:off x="4924076" y="6126193"/>
            <a:ext cx="4248662" cy="523220"/>
          </a:xfrm>
          <a:prstGeom prst="rect">
            <a:avLst/>
          </a:prstGeom>
        </p:spPr>
        <p:txBody>
          <a:bodyPr wrap="square">
            <a:spAutoFit/>
          </a:bodyPr>
          <a:lstStyle/>
          <a:p>
            <a:r>
              <a:rPr lang="tr-TR" sz="1400" b="1" dirty="0">
                <a:solidFill>
                  <a:srgbClr val="FF0000"/>
                </a:solidFill>
                <a:latin typeface="Arial" pitchFamily="34" charset="0"/>
                <a:cs typeface="Arial" pitchFamily="34" charset="0"/>
              </a:rPr>
              <a:t>Karaçay-İskenderun (31.10.2011)</a:t>
            </a:r>
          </a:p>
          <a:p>
            <a:endParaRPr lang="tr-TR" sz="1400" dirty="0">
              <a:solidFill>
                <a:srgbClr val="FF0000"/>
              </a:solidFill>
              <a:latin typeface="Arial" pitchFamily="34" charset="0"/>
              <a:cs typeface="Arial" pitchFamily="34" charset="0"/>
            </a:endParaRPr>
          </a:p>
        </p:txBody>
      </p:sp>
      <p:pic>
        <p:nvPicPr>
          <p:cNvPr id="2" name="Resim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9929" y="1182396"/>
            <a:ext cx="4571999" cy="3039893"/>
          </a:xfrm>
          <a:prstGeom prst="rect">
            <a:avLst/>
          </a:prstGeom>
        </p:spPr>
      </p:pic>
      <p:sp>
        <p:nvSpPr>
          <p:cNvPr id="11" name="9 Dikdörtgen"/>
          <p:cNvSpPr/>
          <p:nvPr/>
        </p:nvSpPr>
        <p:spPr>
          <a:xfrm>
            <a:off x="389928" y="4262889"/>
            <a:ext cx="4248662" cy="738664"/>
          </a:xfrm>
          <a:prstGeom prst="rect">
            <a:avLst/>
          </a:prstGeom>
        </p:spPr>
        <p:txBody>
          <a:bodyPr wrap="square">
            <a:spAutoFit/>
          </a:bodyPr>
          <a:lstStyle/>
          <a:p>
            <a:r>
              <a:rPr lang="tr-TR" sz="1400" b="1" dirty="0">
                <a:solidFill>
                  <a:srgbClr val="FF0000"/>
                </a:solidFill>
                <a:latin typeface="Arial" pitchFamily="34" charset="0"/>
                <a:cs typeface="Arial" pitchFamily="34" charset="0"/>
              </a:rPr>
              <a:t>Sarız Deresi-Tufanbeyli (04.12.2008)</a:t>
            </a:r>
          </a:p>
          <a:p>
            <a:r>
              <a:rPr lang="tr-TR" sz="1400" b="1" dirty="0">
                <a:solidFill>
                  <a:srgbClr val="FF0000"/>
                </a:solidFill>
                <a:latin typeface="Arial" pitchFamily="34" charset="0"/>
                <a:cs typeface="Arial" pitchFamily="34" charset="0"/>
              </a:rPr>
              <a:t>(İçme Suyu Pompa İstasyonu)</a:t>
            </a:r>
          </a:p>
          <a:p>
            <a:endParaRPr lang="tr-TR" sz="1400" dirty="0">
              <a:solidFill>
                <a:srgbClr val="FF0000"/>
              </a:solidFill>
              <a:latin typeface="Arial" pitchFamily="34" charset="0"/>
              <a:cs typeface="Arial" pitchFamily="34" charset="0"/>
            </a:endParaRPr>
          </a:p>
        </p:txBody>
      </p:sp>
      <p:sp>
        <p:nvSpPr>
          <p:cNvPr id="7" name="Dikdörtgen 6"/>
          <p:cNvSpPr/>
          <p:nvPr/>
        </p:nvSpPr>
        <p:spPr>
          <a:xfrm>
            <a:off x="381000" y="836713"/>
            <a:ext cx="4374232" cy="507831"/>
          </a:xfrm>
          <a:prstGeom prst="rect">
            <a:avLst/>
          </a:prstGeom>
        </p:spPr>
        <p:txBody>
          <a:bodyPr wrap="square">
            <a:spAutoFit/>
          </a:bodyPr>
          <a:lstStyle/>
          <a:p>
            <a:pPr>
              <a:lnSpc>
                <a:spcPct val="150000"/>
              </a:lnSpc>
              <a:buClrTx/>
            </a:pPr>
            <a:r>
              <a:rPr lang="tr-TR" b="1" dirty="0">
                <a:solidFill>
                  <a:srgbClr val="0000FF"/>
                </a:solidFill>
                <a:latin typeface="Arial" pitchFamily="34" charset="0"/>
                <a:cs typeface="Arial" pitchFamily="34" charset="0"/>
              </a:rPr>
              <a:t>Akarsu yatağına bina yapılması</a:t>
            </a:r>
          </a:p>
        </p:txBody>
      </p:sp>
    </p:spTree>
    <p:extLst>
      <p:ext uri="{BB962C8B-B14F-4D97-AF65-F5344CB8AC3E}">
        <p14:creationId xmlns:p14="http://schemas.microsoft.com/office/powerpoint/2010/main" val="2851420000"/>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ikdörtgen 8"/>
          <p:cNvSpPr/>
          <p:nvPr/>
        </p:nvSpPr>
        <p:spPr>
          <a:xfrm>
            <a:off x="5241032" y="1628801"/>
            <a:ext cx="3096344" cy="507831"/>
          </a:xfrm>
          <a:prstGeom prst="rect">
            <a:avLst/>
          </a:prstGeom>
        </p:spPr>
        <p:txBody>
          <a:bodyPr wrap="square">
            <a:spAutoFit/>
          </a:bodyPr>
          <a:lstStyle/>
          <a:p>
            <a:pPr>
              <a:lnSpc>
                <a:spcPct val="150000"/>
              </a:lnSpc>
              <a:buClrTx/>
            </a:pPr>
            <a:r>
              <a:rPr lang="tr-TR" b="1" dirty="0">
                <a:solidFill>
                  <a:srgbClr val="0000FF"/>
                </a:solidFill>
                <a:latin typeface="Arial" pitchFamily="34" charset="0"/>
                <a:cs typeface="Arial" pitchFamily="34" charset="0"/>
              </a:rPr>
              <a:t>Akışı engelleyici geçişler</a:t>
            </a:r>
          </a:p>
        </p:txBody>
      </p:sp>
      <p:sp>
        <p:nvSpPr>
          <p:cNvPr id="10" name="9 Dikdörtgen"/>
          <p:cNvSpPr/>
          <p:nvPr/>
        </p:nvSpPr>
        <p:spPr>
          <a:xfrm>
            <a:off x="488505" y="4514795"/>
            <a:ext cx="3672409"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Mardin-Nusaybin-Çağ Dere (05.02.2009)</a:t>
            </a:r>
            <a:endParaRPr lang="tr-TR" sz="1400" dirty="0">
              <a:solidFill>
                <a:srgbClr val="FF0000"/>
              </a:solidFill>
              <a:latin typeface="Arial" pitchFamily="34" charset="0"/>
              <a:cs typeface="Arial" pitchFamily="34" charset="0"/>
            </a:endParaRPr>
          </a:p>
        </p:txBody>
      </p:sp>
      <p:sp>
        <p:nvSpPr>
          <p:cNvPr id="12" name="Dikdörtgen 11"/>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pic>
        <p:nvPicPr>
          <p:cNvPr id="13" name="Resim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7937" y="2784837"/>
            <a:ext cx="4474953" cy="2904452"/>
          </a:xfrm>
          <a:prstGeom prst="rect">
            <a:avLst/>
          </a:prstGeom>
        </p:spPr>
      </p:pic>
      <p:sp>
        <p:nvSpPr>
          <p:cNvPr id="14" name="9 Dikdörtgen"/>
          <p:cNvSpPr/>
          <p:nvPr/>
        </p:nvSpPr>
        <p:spPr>
          <a:xfrm>
            <a:off x="4953000" y="5648695"/>
            <a:ext cx="4248662" cy="523220"/>
          </a:xfrm>
          <a:prstGeom prst="rect">
            <a:avLst/>
          </a:prstGeom>
        </p:spPr>
        <p:txBody>
          <a:bodyPr wrap="square">
            <a:spAutoFit/>
          </a:bodyPr>
          <a:lstStyle/>
          <a:p>
            <a:r>
              <a:rPr lang="tr-TR" sz="1400" b="1" dirty="0">
                <a:solidFill>
                  <a:srgbClr val="FF0000"/>
                </a:solidFill>
                <a:latin typeface="Arial" pitchFamily="34" charset="0"/>
                <a:cs typeface="Arial" pitchFamily="34" charset="0"/>
              </a:rPr>
              <a:t>İskenderun </a:t>
            </a:r>
            <a:r>
              <a:rPr lang="tr-TR" sz="1400" b="1" dirty="0" err="1">
                <a:solidFill>
                  <a:srgbClr val="FF0000"/>
                </a:solidFill>
                <a:latin typeface="Arial" pitchFamily="34" charset="0"/>
                <a:cs typeface="Arial" pitchFamily="34" charset="0"/>
              </a:rPr>
              <a:t>Arsuz</a:t>
            </a:r>
            <a:r>
              <a:rPr lang="tr-TR" sz="1400" b="1" dirty="0">
                <a:solidFill>
                  <a:srgbClr val="FF0000"/>
                </a:solidFill>
                <a:latin typeface="Arial" pitchFamily="34" charset="0"/>
                <a:cs typeface="Arial" pitchFamily="34" charset="0"/>
              </a:rPr>
              <a:t> Gözcüler Beldesi </a:t>
            </a:r>
          </a:p>
          <a:p>
            <a:r>
              <a:rPr lang="tr-TR" sz="1400" b="1" dirty="0" err="1">
                <a:solidFill>
                  <a:srgbClr val="FF0000"/>
                </a:solidFill>
                <a:latin typeface="Arial" pitchFamily="34" charset="0"/>
                <a:cs typeface="Arial" pitchFamily="34" charset="0"/>
              </a:rPr>
              <a:t>Kocaçay</a:t>
            </a:r>
            <a:r>
              <a:rPr lang="tr-TR" sz="1400" b="1" dirty="0">
                <a:solidFill>
                  <a:srgbClr val="FF0000"/>
                </a:solidFill>
                <a:latin typeface="Arial" pitchFamily="34" charset="0"/>
                <a:cs typeface="Arial" pitchFamily="34" charset="0"/>
              </a:rPr>
              <a:t> (17.05.2010)</a:t>
            </a:r>
            <a:endParaRPr lang="tr-TR" sz="1400" dirty="0">
              <a:solidFill>
                <a:srgbClr val="FF0000"/>
              </a:solidFill>
              <a:latin typeface="Arial" pitchFamily="34" charset="0"/>
              <a:cs typeface="Arial" pitchFamily="34" charset="0"/>
            </a:endParaRPr>
          </a:p>
        </p:txBody>
      </p:sp>
      <p:pic>
        <p:nvPicPr>
          <p:cNvPr id="3" name="Resim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8894" y="1408564"/>
            <a:ext cx="4534107" cy="2941405"/>
          </a:xfrm>
          <a:prstGeom prst="rect">
            <a:avLst/>
          </a:prstGeom>
        </p:spPr>
      </p:pic>
    </p:spTree>
    <p:extLst>
      <p:ext uri="{BB962C8B-B14F-4D97-AF65-F5344CB8AC3E}">
        <p14:creationId xmlns:p14="http://schemas.microsoft.com/office/powerpoint/2010/main" val="411955713"/>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ikdörtgen 7"/>
          <p:cNvSpPr/>
          <p:nvPr/>
        </p:nvSpPr>
        <p:spPr>
          <a:xfrm>
            <a:off x="920552" y="958216"/>
            <a:ext cx="3744416" cy="507831"/>
          </a:xfrm>
          <a:prstGeom prst="rect">
            <a:avLst/>
          </a:prstGeom>
        </p:spPr>
        <p:txBody>
          <a:bodyPr wrap="square">
            <a:spAutoFit/>
          </a:bodyPr>
          <a:lstStyle/>
          <a:p>
            <a:pPr>
              <a:lnSpc>
                <a:spcPct val="150000"/>
              </a:lnSpc>
              <a:buClrTx/>
            </a:pPr>
            <a:r>
              <a:rPr lang="tr-TR" b="1" dirty="0">
                <a:solidFill>
                  <a:srgbClr val="0000FF"/>
                </a:solidFill>
                <a:latin typeface="Arial" pitchFamily="34" charset="0"/>
                <a:cs typeface="Arial" pitchFamily="34" charset="0"/>
              </a:rPr>
              <a:t>Yatağa moloz, çöp dökülmesi</a:t>
            </a:r>
          </a:p>
        </p:txBody>
      </p:sp>
      <p:sp>
        <p:nvSpPr>
          <p:cNvPr id="11" name="Dikdörtgen 10"/>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36462" y="3135942"/>
            <a:ext cx="4488539" cy="2951635"/>
          </a:xfrm>
          <a:prstGeom prst="rect">
            <a:avLst/>
          </a:prstGeom>
        </p:spPr>
      </p:pic>
      <p:sp>
        <p:nvSpPr>
          <p:cNvPr id="13" name="9 Dikdörtgen"/>
          <p:cNvSpPr/>
          <p:nvPr/>
        </p:nvSpPr>
        <p:spPr>
          <a:xfrm>
            <a:off x="5111555" y="6075712"/>
            <a:ext cx="4413445" cy="523220"/>
          </a:xfrm>
          <a:prstGeom prst="rect">
            <a:avLst/>
          </a:prstGeom>
        </p:spPr>
        <p:txBody>
          <a:bodyPr wrap="square">
            <a:spAutoFit/>
          </a:bodyPr>
          <a:lstStyle/>
          <a:p>
            <a:r>
              <a:rPr lang="tr-TR" sz="1400" b="1" dirty="0">
                <a:solidFill>
                  <a:srgbClr val="FF0000"/>
                </a:solidFill>
                <a:latin typeface="Arial" pitchFamily="34" charset="0"/>
                <a:cs typeface="Arial" pitchFamily="34" charset="0"/>
              </a:rPr>
              <a:t>Mersin-Musalı Köy-Krom Madeni Tumbası (09.11.2007)</a:t>
            </a:r>
            <a:endParaRPr lang="tr-TR" sz="1400" dirty="0">
              <a:solidFill>
                <a:srgbClr val="FF0000"/>
              </a:solidFill>
              <a:latin typeface="Arial" pitchFamily="34" charset="0"/>
              <a:cs typeface="Arial" pitchFamily="34" charset="0"/>
            </a:endParaRPr>
          </a:p>
        </p:txBody>
      </p:sp>
      <p:pic>
        <p:nvPicPr>
          <p:cNvPr id="12" name="Resim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1633" y="1512214"/>
            <a:ext cx="4624828" cy="2996907"/>
          </a:xfrm>
          <a:prstGeom prst="rect">
            <a:avLst/>
          </a:prstGeom>
        </p:spPr>
      </p:pic>
      <p:sp>
        <p:nvSpPr>
          <p:cNvPr id="14" name="9 Dikdörtgen"/>
          <p:cNvSpPr/>
          <p:nvPr/>
        </p:nvSpPr>
        <p:spPr>
          <a:xfrm>
            <a:off x="411633" y="4555288"/>
            <a:ext cx="413995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İskenderun </a:t>
            </a:r>
            <a:r>
              <a:rPr lang="tr-TR" sz="1400" b="1" dirty="0" err="1">
                <a:solidFill>
                  <a:srgbClr val="FF0000"/>
                </a:solidFill>
                <a:latin typeface="Arial" pitchFamily="34" charset="0"/>
                <a:cs typeface="Arial" pitchFamily="34" charset="0"/>
              </a:rPr>
              <a:t>Payas</a:t>
            </a:r>
            <a:r>
              <a:rPr lang="tr-TR" sz="1400" b="1" dirty="0">
                <a:solidFill>
                  <a:srgbClr val="FF0000"/>
                </a:solidFill>
                <a:latin typeface="Arial" pitchFamily="34" charset="0"/>
                <a:cs typeface="Arial" pitchFamily="34" charset="0"/>
              </a:rPr>
              <a:t> Kuru Dere (19.09.2008)</a:t>
            </a:r>
            <a:endParaRPr lang="tr-TR" sz="1400" dirty="0">
              <a:solidFill>
                <a:srgbClr val="FF0000"/>
              </a:solidFill>
              <a:latin typeface="Arial" pitchFamily="34" charset="0"/>
              <a:cs typeface="Arial" pitchFamily="34" charset="0"/>
            </a:endParaRPr>
          </a:p>
        </p:txBody>
      </p:sp>
      <p:sp>
        <p:nvSpPr>
          <p:cNvPr id="16" name="Dikdörtgen 15"/>
          <p:cNvSpPr/>
          <p:nvPr/>
        </p:nvSpPr>
        <p:spPr>
          <a:xfrm>
            <a:off x="5036461" y="2636495"/>
            <a:ext cx="4182716" cy="507831"/>
          </a:xfrm>
          <a:prstGeom prst="rect">
            <a:avLst/>
          </a:prstGeom>
        </p:spPr>
        <p:txBody>
          <a:bodyPr wrap="square">
            <a:spAutoFit/>
          </a:bodyPr>
          <a:lstStyle/>
          <a:p>
            <a:pPr>
              <a:lnSpc>
                <a:spcPct val="150000"/>
              </a:lnSpc>
              <a:buClrTx/>
            </a:pPr>
            <a:r>
              <a:rPr lang="tr-TR" b="1" dirty="0">
                <a:solidFill>
                  <a:srgbClr val="0000FF"/>
                </a:solidFill>
                <a:latin typeface="Arial" pitchFamily="34" charset="0"/>
                <a:cs typeface="Arial" pitchFamily="34" charset="0"/>
              </a:rPr>
              <a:t>Yatağa tumba malzeme  dökülmesi</a:t>
            </a:r>
          </a:p>
        </p:txBody>
      </p:sp>
    </p:spTree>
    <p:extLst>
      <p:ext uri="{BB962C8B-B14F-4D97-AF65-F5344CB8AC3E}">
        <p14:creationId xmlns:p14="http://schemas.microsoft.com/office/powerpoint/2010/main" val="2298914670"/>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723392" y="1065906"/>
            <a:ext cx="8568952" cy="369332"/>
          </a:xfrm>
          <a:prstGeom prst="rect">
            <a:avLst/>
          </a:prstGeom>
        </p:spPr>
        <p:txBody>
          <a:bodyPr wrap="square">
            <a:spAutoFit/>
          </a:bodyPr>
          <a:lstStyle/>
          <a:p>
            <a:pPr algn="just"/>
            <a:r>
              <a:rPr lang="tr-TR" b="1" dirty="0">
                <a:solidFill>
                  <a:srgbClr val="000099"/>
                </a:solidFill>
                <a:latin typeface="Arial" charset="0"/>
              </a:rPr>
              <a:t>	</a:t>
            </a:r>
          </a:p>
        </p:txBody>
      </p:sp>
      <p:sp>
        <p:nvSpPr>
          <p:cNvPr id="6" name="Başlık 1"/>
          <p:cNvSpPr>
            <a:spLocks noGrp="1"/>
          </p:cNvSpPr>
          <p:nvPr>
            <p:ph type="title"/>
          </p:nvPr>
        </p:nvSpPr>
        <p:spPr>
          <a:xfrm>
            <a:off x="848544" y="0"/>
            <a:ext cx="8229600" cy="908720"/>
          </a:xfrm>
        </p:spPr>
        <p:txBody>
          <a:bodyPr>
            <a:normAutofit fontScale="90000"/>
          </a:bodyPr>
          <a:lstStyle/>
          <a:p>
            <a:r>
              <a:rPr lang="tr-TR" sz="2800" b="1" spc="50" dirty="0">
                <a:ln w="11430"/>
                <a:solidFill>
                  <a:srgbClr val="FF0000"/>
                </a:solidFill>
                <a:effectLst>
                  <a:outerShdw blurRad="76200" dist="50800" dir="5400000" algn="tl" rotWithShape="0">
                    <a:srgbClr val="000000">
                      <a:alpha val="65000"/>
                    </a:srgbClr>
                  </a:outerShdw>
                </a:effectLst>
                <a:latin typeface="Arial" pitchFamily="34" charset="0"/>
                <a:cs typeface="Arial" pitchFamily="34" charset="0"/>
              </a:rPr>
              <a:t/>
            </a:r>
            <a:br>
              <a:rPr lang="tr-TR" sz="2800" b="1" spc="50" dirty="0">
                <a:ln w="11430"/>
                <a:solidFill>
                  <a:srgbClr val="FF0000"/>
                </a:solidFill>
                <a:effectLst>
                  <a:outerShdw blurRad="76200" dist="50800" dir="5400000" algn="tl" rotWithShape="0">
                    <a:srgbClr val="000000">
                      <a:alpha val="65000"/>
                    </a:srgbClr>
                  </a:outerShdw>
                </a:effectLst>
                <a:latin typeface="Arial" pitchFamily="34" charset="0"/>
                <a:cs typeface="Arial" pitchFamily="34" charset="0"/>
              </a:rPr>
            </a:br>
            <a:r>
              <a:rPr lang="en-US" sz="2400" b="1" dirty="0">
                <a:solidFill>
                  <a:srgbClr val="FF0000"/>
                </a:solidFill>
                <a:latin typeface="Arial" pitchFamily="34" charset="0"/>
                <a:ea typeface="Times New Roman" pitchFamily="18" charset="0"/>
                <a:cs typeface="Arial" pitchFamily="34" charset="0"/>
              </a:rPr>
              <a:t>T</a:t>
            </a:r>
            <a:r>
              <a:rPr lang="tr-TR" sz="2400" b="1" dirty="0">
                <a:solidFill>
                  <a:srgbClr val="FF0000"/>
                </a:solidFill>
                <a:latin typeface="Arial" pitchFamily="34" charset="0"/>
                <a:ea typeface="Times New Roman" pitchFamily="18" charset="0"/>
                <a:cs typeface="Arial" pitchFamily="34" charset="0"/>
              </a:rPr>
              <a:t>AŞKIN VE RÜSUBAT </a:t>
            </a:r>
            <a:r>
              <a:rPr lang="en-US" sz="2400" b="1" dirty="0">
                <a:solidFill>
                  <a:srgbClr val="FF0000"/>
                </a:solidFill>
                <a:latin typeface="Arial" pitchFamily="34" charset="0"/>
                <a:ea typeface="Times New Roman" pitchFamily="18" charset="0"/>
                <a:cs typeface="Arial" pitchFamily="34" charset="0"/>
              </a:rPr>
              <a:t>KONTROLÜ</a:t>
            </a:r>
            <a:r>
              <a:rPr lang="tr-TR" sz="2400" b="1" dirty="0">
                <a:solidFill>
                  <a:srgbClr val="FF0000"/>
                </a:solidFill>
                <a:latin typeface="Arial" pitchFamily="34" charset="0"/>
                <a:ea typeface="Times New Roman" pitchFamily="18" charset="0"/>
                <a:cs typeface="Arial" pitchFamily="34" charset="0"/>
              </a:rPr>
              <a:t> ÇALIŞMALARI</a:t>
            </a:r>
            <a:r>
              <a:rPr lang="tr-TR" sz="2700" b="1" spc="50" dirty="0">
                <a:ln w="11430"/>
                <a:solidFill>
                  <a:srgbClr val="FF0000"/>
                </a:solidFill>
                <a:latin typeface="Arial" pitchFamily="34" charset="0"/>
                <a:cs typeface="Arial" pitchFamily="34" charset="0"/>
              </a:rPr>
              <a:t/>
            </a:r>
            <a:br>
              <a:rPr lang="tr-TR" sz="2700" b="1" spc="50" dirty="0">
                <a:ln w="11430"/>
                <a:solidFill>
                  <a:srgbClr val="FF0000"/>
                </a:solidFill>
                <a:latin typeface="Arial" pitchFamily="34" charset="0"/>
                <a:cs typeface="Arial" pitchFamily="34" charset="0"/>
              </a:rPr>
            </a:br>
            <a:endParaRPr lang="tr-TR" sz="2700" b="1" dirty="0">
              <a:solidFill>
                <a:srgbClr val="CC0000"/>
              </a:solidFill>
              <a:latin typeface="Arial" pitchFamily="34" charset="0"/>
              <a:cs typeface="Arial" pitchFamily="34" charset="0"/>
            </a:endParaRPr>
          </a:p>
        </p:txBody>
      </p:sp>
      <p:sp>
        <p:nvSpPr>
          <p:cNvPr id="9" name="8 Dikdörtgen"/>
          <p:cNvSpPr/>
          <p:nvPr/>
        </p:nvSpPr>
        <p:spPr>
          <a:xfrm>
            <a:off x="405353" y="1065905"/>
            <a:ext cx="9209988" cy="5678991"/>
          </a:xfrm>
          <a:prstGeom prst="rect">
            <a:avLst/>
          </a:prstGeom>
        </p:spPr>
        <p:txBody>
          <a:bodyPr wrap="square">
            <a:spAutoFit/>
          </a:bodyPr>
          <a:lstStyle/>
          <a:p>
            <a:pPr algn="just" defTabSz="957263" eaLnBrk="0" hangingPunct="0">
              <a:lnSpc>
                <a:spcPct val="150000"/>
              </a:lnSpc>
            </a:pPr>
            <a:r>
              <a:rPr lang="tr-TR" sz="2000" b="1" spc="50" dirty="0">
                <a:ln w="11430"/>
                <a:solidFill>
                  <a:srgbClr val="FF0000"/>
                </a:solidFill>
                <a:latin typeface="Arial" pitchFamily="34" charset="0"/>
                <a:cs typeface="Arial" pitchFamily="34" charset="0"/>
              </a:rPr>
              <a:t>TAŞKIN MEVZUATI</a:t>
            </a:r>
          </a:p>
          <a:p>
            <a:pPr marL="285750" indent="-285750" algn="just" defTabSz="957263" eaLnBrk="0" hangingPunct="0">
              <a:lnSpc>
                <a:spcPct val="150000"/>
              </a:lnSpc>
              <a:buFont typeface="Wingdings" panose="05000000000000000000" pitchFamily="2" charset="2"/>
              <a:buChar char="§"/>
            </a:pPr>
            <a:r>
              <a:rPr lang="tr-TR" b="1" dirty="0">
                <a:solidFill>
                  <a:srgbClr val="FF0000"/>
                </a:solidFill>
                <a:latin typeface="Arial" pitchFamily="34" charset="0"/>
                <a:cs typeface="Arial" pitchFamily="34" charset="0"/>
              </a:rPr>
              <a:t>6200</a:t>
            </a:r>
            <a:r>
              <a:rPr lang="tr-TR" b="1" kern="0" dirty="0">
                <a:solidFill>
                  <a:prstClr val="black"/>
                </a:solidFill>
                <a:effectLst>
                  <a:outerShdw blurRad="38100" dist="38100" dir="2700000" algn="tl">
                    <a:srgbClr val="C0C0C0"/>
                  </a:outerShdw>
                </a:effectLst>
                <a:cs typeface="Arial" pitchFamily="34" charset="0"/>
              </a:rPr>
              <a:t> </a:t>
            </a:r>
            <a:r>
              <a:rPr lang="tr-TR" b="1" dirty="0">
                <a:solidFill>
                  <a:srgbClr val="0000FF"/>
                </a:solidFill>
                <a:latin typeface="Arial" pitchFamily="34" charset="0"/>
                <a:cs typeface="Arial" pitchFamily="34" charset="0"/>
              </a:rPr>
              <a:t>Sayılı Devlet Su İşleri Umum Müdürlüğü Teşkilat ve Vazifeleri Hakkında Kanun,</a:t>
            </a:r>
          </a:p>
          <a:p>
            <a:pPr marL="285750" indent="-285750" algn="just" defTabSz="957263" eaLnBrk="0" hangingPunct="0">
              <a:lnSpc>
                <a:spcPct val="150000"/>
              </a:lnSpc>
              <a:buFont typeface="Wingdings" panose="05000000000000000000" pitchFamily="2" charset="2"/>
              <a:buChar char="§"/>
            </a:pPr>
            <a:r>
              <a:rPr lang="tr-TR" b="1" dirty="0">
                <a:solidFill>
                  <a:srgbClr val="0000FF"/>
                </a:solidFill>
                <a:latin typeface="Arial" pitchFamily="34" charset="0"/>
                <a:cs typeface="Arial" pitchFamily="34" charset="0"/>
              </a:rPr>
              <a:t>15/07/2018 tarihli ve 4 numaralı Bakanlıklara Bağlı, İlgili, İlişkili Kurum ve Kuruluşlar ile Diğer Kurum ve Kuruluşların Teşkilatı Hakkında Cumhurbaşkanlığı Kararnamesi </a:t>
            </a:r>
          </a:p>
          <a:p>
            <a:pPr marL="285750" indent="-285750" algn="just" defTabSz="957263" eaLnBrk="0" hangingPunct="0">
              <a:lnSpc>
                <a:spcPct val="150000"/>
              </a:lnSpc>
              <a:buFont typeface="Wingdings" panose="05000000000000000000" pitchFamily="2" charset="2"/>
              <a:buChar char="§"/>
            </a:pPr>
            <a:r>
              <a:rPr lang="tr-TR" dirty="0">
                <a:solidFill>
                  <a:srgbClr val="FF0000"/>
                </a:solidFill>
                <a:latin typeface="Arial" pitchFamily="34" charset="0"/>
                <a:cs typeface="Arial" pitchFamily="34" charset="0"/>
              </a:rPr>
              <a:t> </a:t>
            </a:r>
            <a:r>
              <a:rPr lang="tr-TR" sz="1600" dirty="0">
                <a:solidFill>
                  <a:srgbClr val="FF0000"/>
                </a:solidFill>
                <a:latin typeface="Arial" pitchFamily="34" charset="0"/>
                <a:cs typeface="Arial" pitchFamily="34" charset="0"/>
              </a:rPr>
              <a:t>4373 </a:t>
            </a:r>
            <a:r>
              <a:rPr lang="tr-TR" sz="1600" dirty="0">
                <a:latin typeface="Arial" pitchFamily="34" charset="0"/>
                <a:cs typeface="Arial" pitchFamily="34" charset="0"/>
              </a:rPr>
              <a:t> </a:t>
            </a:r>
            <a:r>
              <a:rPr lang="tr-TR" sz="1600" dirty="0">
                <a:solidFill>
                  <a:srgbClr val="0000FF"/>
                </a:solidFill>
                <a:latin typeface="Arial" pitchFamily="34" charset="0"/>
                <a:cs typeface="Arial" pitchFamily="34" charset="0"/>
              </a:rPr>
              <a:t>Sayılı “Taşkın Sulara ve Su Baskınlarına Karşı Korunma Kanunu”</a:t>
            </a:r>
          </a:p>
          <a:p>
            <a:pPr marL="285750" indent="-285750" algn="just" defTabSz="957263" eaLnBrk="0" hangingPunct="0">
              <a:lnSpc>
                <a:spcPct val="150000"/>
              </a:lnSpc>
              <a:buFont typeface="Wingdings" panose="05000000000000000000" pitchFamily="2" charset="2"/>
              <a:buChar char="§"/>
            </a:pPr>
            <a:r>
              <a:rPr lang="tr-TR" b="1" dirty="0">
                <a:solidFill>
                  <a:srgbClr val="FF0000"/>
                </a:solidFill>
                <a:latin typeface="Arial" pitchFamily="34" charset="0"/>
                <a:cs typeface="Arial" pitchFamily="34" charset="0"/>
              </a:rPr>
              <a:t> 5216</a:t>
            </a:r>
            <a:r>
              <a:rPr lang="tr-TR" b="1" dirty="0">
                <a:solidFill>
                  <a:srgbClr val="0000FF"/>
                </a:solidFill>
                <a:latin typeface="Arial" pitchFamily="34" charset="0"/>
                <a:cs typeface="Arial" pitchFamily="34" charset="0"/>
              </a:rPr>
              <a:t> Sayılı Büyükşehir Belediyesi Kanunu</a:t>
            </a:r>
          </a:p>
          <a:p>
            <a:pPr marL="285750" indent="-285750" algn="just" defTabSz="957263" eaLnBrk="0" hangingPunct="0">
              <a:lnSpc>
                <a:spcPct val="150000"/>
              </a:lnSpc>
              <a:buFont typeface="Wingdings" panose="05000000000000000000" pitchFamily="2" charset="2"/>
              <a:buChar char="§"/>
            </a:pPr>
            <a:r>
              <a:rPr lang="tr-TR" dirty="0">
                <a:solidFill>
                  <a:srgbClr val="FF0000"/>
                </a:solidFill>
                <a:latin typeface="Arial" pitchFamily="34" charset="0"/>
                <a:cs typeface="Arial" pitchFamily="34" charset="0"/>
              </a:rPr>
              <a:t> </a:t>
            </a:r>
            <a:r>
              <a:rPr lang="tr-TR" sz="1600" dirty="0">
                <a:solidFill>
                  <a:srgbClr val="FF0000"/>
                </a:solidFill>
                <a:latin typeface="Arial" pitchFamily="34" charset="0"/>
                <a:cs typeface="Arial" pitchFamily="34" charset="0"/>
              </a:rPr>
              <a:t>7269</a:t>
            </a:r>
            <a:r>
              <a:rPr lang="tr-TR" sz="1600" dirty="0">
                <a:solidFill>
                  <a:srgbClr val="0000FF"/>
                </a:solidFill>
                <a:latin typeface="Arial" pitchFamily="34" charset="0"/>
                <a:cs typeface="Arial" pitchFamily="34" charset="0"/>
              </a:rPr>
              <a:t> sayılı “ Umumi Hayata Müessir Afetler Dolayısıyla Alınacak Tedbirlerle Yapılacak Yardımlara Dair Kanun</a:t>
            </a:r>
          </a:p>
          <a:p>
            <a:pPr marL="285750" indent="-285750" algn="just" defTabSz="957263" eaLnBrk="0" hangingPunct="0">
              <a:lnSpc>
                <a:spcPct val="150000"/>
              </a:lnSpc>
              <a:buFont typeface="Wingdings" panose="05000000000000000000" pitchFamily="2" charset="2"/>
              <a:buChar char="§"/>
            </a:pPr>
            <a:r>
              <a:rPr lang="tr-TR" sz="1600" dirty="0">
                <a:solidFill>
                  <a:srgbClr val="FF0000"/>
                </a:solidFill>
                <a:latin typeface="Arial" pitchFamily="34" charset="0"/>
                <a:cs typeface="Arial" pitchFamily="34" charset="0"/>
              </a:rPr>
              <a:t> 2872</a:t>
            </a:r>
            <a:r>
              <a:rPr lang="tr-TR" sz="1600" b="1" kern="0" dirty="0">
                <a:solidFill>
                  <a:srgbClr val="000099"/>
                </a:solidFill>
                <a:effectLst>
                  <a:outerShdw blurRad="38100" dist="38100" dir="2700000" algn="tl">
                    <a:srgbClr val="C0C0C0"/>
                  </a:outerShdw>
                </a:effectLst>
                <a:cs typeface="Arial" pitchFamily="34" charset="0"/>
              </a:rPr>
              <a:t> </a:t>
            </a:r>
            <a:r>
              <a:rPr lang="tr-TR" sz="1600" dirty="0">
                <a:solidFill>
                  <a:srgbClr val="0000FF"/>
                </a:solidFill>
                <a:latin typeface="Arial" pitchFamily="34" charset="0"/>
                <a:cs typeface="Arial" pitchFamily="34" charset="0"/>
              </a:rPr>
              <a:t>Sayılı</a:t>
            </a:r>
            <a:r>
              <a:rPr lang="tr-TR" sz="1600" b="1" kern="0" dirty="0">
                <a:solidFill>
                  <a:srgbClr val="000099"/>
                </a:solidFill>
                <a:effectLst>
                  <a:outerShdw blurRad="38100" dist="38100" dir="2700000" algn="tl">
                    <a:srgbClr val="C0C0C0"/>
                  </a:outerShdw>
                </a:effectLst>
                <a:latin typeface="Arial"/>
              </a:rPr>
              <a:t> </a:t>
            </a:r>
            <a:r>
              <a:rPr lang="tr-TR" sz="1600" dirty="0">
                <a:solidFill>
                  <a:srgbClr val="0000FF"/>
                </a:solidFill>
                <a:latin typeface="Arial" pitchFamily="34" charset="0"/>
                <a:cs typeface="Arial" pitchFamily="34" charset="0"/>
              </a:rPr>
              <a:t>Çevre</a:t>
            </a:r>
            <a:r>
              <a:rPr lang="tr-TR" sz="1600" b="1" kern="0" dirty="0">
                <a:solidFill>
                  <a:srgbClr val="000099"/>
                </a:solidFill>
                <a:effectLst>
                  <a:outerShdw blurRad="38100" dist="38100" dir="2700000" algn="tl">
                    <a:srgbClr val="C0C0C0"/>
                  </a:outerShdw>
                </a:effectLst>
                <a:latin typeface="Arial"/>
              </a:rPr>
              <a:t> </a:t>
            </a:r>
            <a:r>
              <a:rPr lang="tr-TR" sz="1600" dirty="0">
                <a:solidFill>
                  <a:srgbClr val="0000FF"/>
                </a:solidFill>
                <a:latin typeface="Arial" pitchFamily="34" charset="0"/>
                <a:cs typeface="Arial" pitchFamily="34" charset="0"/>
              </a:rPr>
              <a:t>Kanunu</a:t>
            </a:r>
          </a:p>
          <a:p>
            <a:pPr marL="285750" indent="-285750" algn="just" defTabSz="957263" eaLnBrk="0" hangingPunct="0">
              <a:lnSpc>
                <a:spcPct val="150000"/>
              </a:lnSpc>
              <a:buFont typeface="Wingdings" panose="05000000000000000000" pitchFamily="2" charset="2"/>
              <a:buChar char="§"/>
            </a:pPr>
            <a:r>
              <a:rPr lang="tr-TR" sz="1600" dirty="0">
                <a:solidFill>
                  <a:srgbClr val="FF0000"/>
                </a:solidFill>
                <a:latin typeface="Arial" pitchFamily="34" charset="0"/>
                <a:cs typeface="Arial" pitchFamily="34" charset="0"/>
              </a:rPr>
              <a:t> 5237</a:t>
            </a:r>
            <a:r>
              <a:rPr lang="tr-TR" sz="1600" b="1" kern="0" dirty="0">
                <a:solidFill>
                  <a:srgbClr val="000099"/>
                </a:solidFill>
                <a:effectLst>
                  <a:outerShdw blurRad="38100" dist="38100" dir="2700000" algn="tl">
                    <a:srgbClr val="C0C0C0"/>
                  </a:outerShdw>
                </a:effectLst>
                <a:cs typeface="Arial" pitchFamily="34" charset="0"/>
              </a:rPr>
              <a:t> </a:t>
            </a:r>
            <a:r>
              <a:rPr lang="tr-TR" sz="1600" dirty="0">
                <a:solidFill>
                  <a:srgbClr val="0000FF"/>
                </a:solidFill>
                <a:latin typeface="Arial" pitchFamily="34" charset="0"/>
                <a:cs typeface="Arial" pitchFamily="34" charset="0"/>
              </a:rPr>
              <a:t>Sayılı</a:t>
            </a:r>
            <a:r>
              <a:rPr lang="tr-TR" sz="1600" b="1" kern="0" dirty="0">
                <a:solidFill>
                  <a:srgbClr val="000099"/>
                </a:solidFill>
                <a:effectLst>
                  <a:outerShdw blurRad="38100" dist="38100" dir="2700000" algn="tl">
                    <a:srgbClr val="C0C0C0"/>
                  </a:outerShdw>
                </a:effectLst>
                <a:latin typeface="Arial"/>
              </a:rPr>
              <a:t> </a:t>
            </a:r>
            <a:r>
              <a:rPr lang="tr-TR" sz="1600" dirty="0">
                <a:solidFill>
                  <a:srgbClr val="0000FF"/>
                </a:solidFill>
                <a:latin typeface="Arial" pitchFamily="34" charset="0"/>
                <a:cs typeface="Arial" pitchFamily="34" charset="0"/>
              </a:rPr>
              <a:t>Türk</a:t>
            </a:r>
            <a:r>
              <a:rPr lang="tr-TR" sz="1600" b="1" kern="0" dirty="0">
                <a:solidFill>
                  <a:srgbClr val="000099"/>
                </a:solidFill>
                <a:effectLst>
                  <a:outerShdw blurRad="38100" dist="38100" dir="2700000" algn="tl">
                    <a:srgbClr val="C0C0C0"/>
                  </a:outerShdw>
                </a:effectLst>
                <a:latin typeface="Arial"/>
              </a:rPr>
              <a:t> </a:t>
            </a:r>
            <a:r>
              <a:rPr lang="tr-TR" sz="1600" dirty="0">
                <a:solidFill>
                  <a:srgbClr val="0000FF"/>
                </a:solidFill>
                <a:latin typeface="Arial" pitchFamily="34" charset="0"/>
                <a:cs typeface="Arial" pitchFamily="34" charset="0"/>
              </a:rPr>
              <a:t>Ceza</a:t>
            </a:r>
            <a:r>
              <a:rPr lang="tr-TR" sz="1600" b="1" kern="0" dirty="0">
                <a:solidFill>
                  <a:srgbClr val="000099"/>
                </a:solidFill>
                <a:effectLst>
                  <a:outerShdw blurRad="38100" dist="38100" dir="2700000" algn="tl">
                    <a:srgbClr val="C0C0C0"/>
                  </a:outerShdw>
                </a:effectLst>
                <a:latin typeface="Arial"/>
              </a:rPr>
              <a:t> </a:t>
            </a:r>
            <a:r>
              <a:rPr lang="tr-TR" sz="1600" dirty="0">
                <a:solidFill>
                  <a:srgbClr val="0000FF"/>
                </a:solidFill>
                <a:latin typeface="Arial" pitchFamily="34" charset="0"/>
                <a:cs typeface="Arial" pitchFamily="34" charset="0"/>
              </a:rPr>
              <a:t>Kanunu</a:t>
            </a:r>
          </a:p>
          <a:p>
            <a:pPr marL="285750" indent="-285750" algn="just" defTabSz="957263" eaLnBrk="0" hangingPunct="0">
              <a:lnSpc>
                <a:spcPct val="150000"/>
              </a:lnSpc>
              <a:buFont typeface="Wingdings" panose="05000000000000000000" pitchFamily="2" charset="2"/>
              <a:buChar char="§"/>
            </a:pPr>
            <a:r>
              <a:rPr lang="tr-TR" sz="1600" dirty="0">
                <a:solidFill>
                  <a:srgbClr val="FF0000"/>
                </a:solidFill>
                <a:latin typeface="Arial" pitchFamily="34" charset="0"/>
                <a:cs typeface="Arial" pitchFamily="34" charset="0"/>
              </a:rPr>
              <a:t> 5326</a:t>
            </a:r>
            <a:r>
              <a:rPr lang="tr-TR" sz="1600" b="1" kern="0" dirty="0">
                <a:solidFill>
                  <a:srgbClr val="000099"/>
                </a:solidFill>
                <a:effectLst>
                  <a:outerShdw blurRad="38100" dist="38100" dir="2700000" algn="tl">
                    <a:srgbClr val="C0C0C0"/>
                  </a:outerShdw>
                </a:effectLst>
                <a:cs typeface="Arial" pitchFamily="34" charset="0"/>
              </a:rPr>
              <a:t> </a:t>
            </a:r>
            <a:r>
              <a:rPr lang="tr-TR" sz="1600" dirty="0">
                <a:solidFill>
                  <a:srgbClr val="0000FF"/>
                </a:solidFill>
                <a:latin typeface="Arial" pitchFamily="34" charset="0"/>
                <a:cs typeface="Arial" pitchFamily="34" charset="0"/>
              </a:rPr>
              <a:t>Sayılı</a:t>
            </a:r>
            <a:r>
              <a:rPr lang="tr-TR" sz="1600" b="1" kern="0" dirty="0">
                <a:solidFill>
                  <a:srgbClr val="000099"/>
                </a:solidFill>
                <a:effectLst>
                  <a:outerShdw blurRad="38100" dist="38100" dir="2700000" algn="tl">
                    <a:srgbClr val="C0C0C0"/>
                  </a:outerShdw>
                </a:effectLst>
                <a:latin typeface="Arial"/>
              </a:rPr>
              <a:t> </a:t>
            </a:r>
            <a:r>
              <a:rPr lang="tr-TR" sz="1600" dirty="0">
                <a:solidFill>
                  <a:srgbClr val="0000FF"/>
                </a:solidFill>
                <a:latin typeface="Arial" pitchFamily="34" charset="0"/>
                <a:cs typeface="Arial" pitchFamily="34" charset="0"/>
              </a:rPr>
              <a:t>Kabahatler</a:t>
            </a:r>
            <a:r>
              <a:rPr lang="tr-TR" sz="1600" b="1" kern="0" dirty="0">
                <a:solidFill>
                  <a:srgbClr val="000099"/>
                </a:solidFill>
                <a:effectLst>
                  <a:outerShdw blurRad="38100" dist="38100" dir="2700000" algn="tl">
                    <a:srgbClr val="C0C0C0"/>
                  </a:outerShdw>
                </a:effectLst>
                <a:latin typeface="Arial"/>
              </a:rPr>
              <a:t> </a:t>
            </a:r>
            <a:r>
              <a:rPr lang="tr-TR" sz="1600" dirty="0">
                <a:solidFill>
                  <a:srgbClr val="0000FF"/>
                </a:solidFill>
                <a:latin typeface="Arial" pitchFamily="34" charset="0"/>
                <a:cs typeface="Arial" pitchFamily="34" charset="0"/>
              </a:rPr>
              <a:t>Kanunu</a:t>
            </a:r>
          </a:p>
          <a:p>
            <a:pPr marL="285750" indent="-285750" algn="just" defTabSz="957263" eaLnBrk="0" hangingPunct="0">
              <a:lnSpc>
                <a:spcPct val="150000"/>
              </a:lnSpc>
              <a:buFont typeface="Wingdings" panose="05000000000000000000" pitchFamily="2" charset="2"/>
              <a:buChar char="§"/>
            </a:pPr>
            <a:r>
              <a:rPr lang="tr-TR" sz="1600" dirty="0">
                <a:solidFill>
                  <a:srgbClr val="FF0000"/>
                </a:solidFill>
                <a:latin typeface="Arial" pitchFamily="34" charset="0"/>
                <a:cs typeface="Arial" pitchFamily="34" charset="0"/>
              </a:rPr>
              <a:t>3091 </a:t>
            </a:r>
            <a:r>
              <a:rPr lang="tr-TR" sz="1600" dirty="0">
                <a:solidFill>
                  <a:srgbClr val="0000FF"/>
                </a:solidFill>
                <a:latin typeface="Arial" pitchFamily="34" charset="0"/>
                <a:cs typeface="Arial" pitchFamily="34" charset="0"/>
              </a:rPr>
              <a:t>Sayılı</a:t>
            </a:r>
            <a:r>
              <a:rPr lang="tr-TR" sz="1600" b="1" kern="0" dirty="0">
                <a:solidFill>
                  <a:srgbClr val="000099"/>
                </a:solidFill>
                <a:effectLst>
                  <a:outerShdw blurRad="38100" dist="38100" dir="2700000" algn="tl">
                    <a:srgbClr val="C0C0C0"/>
                  </a:outerShdw>
                </a:effectLst>
                <a:latin typeface="Arial"/>
              </a:rPr>
              <a:t> </a:t>
            </a:r>
            <a:r>
              <a:rPr lang="tr-TR" sz="1600" dirty="0">
                <a:solidFill>
                  <a:srgbClr val="0000FF"/>
                </a:solidFill>
                <a:latin typeface="Arial" pitchFamily="34" charset="0"/>
                <a:cs typeface="Arial" pitchFamily="34" charset="0"/>
              </a:rPr>
              <a:t>Taşınmaz</a:t>
            </a:r>
            <a:r>
              <a:rPr lang="tr-TR" sz="1600" b="1" kern="0" dirty="0">
                <a:solidFill>
                  <a:srgbClr val="000099"/>
                </a:solidFill>
                <a:effectLst>
                  <a:outerShdw blurRad="38100" dist="38100" dir="2700000" algn="tl">
                    <a:srgbClr val="C0C0C0"/>
                  </a:outerShdw>
                </a:effectLst>
                <a:latin typeface="Arial"/>
              </a:rPr>
              <a:t> </a:t>
            </a:r>
            <a:r>
              <a:rPr lang="tr-TR" sz="1600" dirty="0">
                <a:solidFill>
                  <a:srgbClr val="0000FF"/>
                </a:solidFill>
                <a:latin typeface="Arial" pitchFamily="34" charset="0"/>
                <a:cs typeface="Arial" pitchFamily="34" charset="0"/>
              </a:rPr>
              <a:t>Mal</a:t>
            </a:r>
            <a:r>
              <a:rPr lang="tr-TR" sz="1600" b="1" kern="0" dirty="0">
                <a:solidFill>
                  <a:srgbClr val="000099"/>
                </a:solidFill>
                <a:effectLst>
                  <a:outerShdw blurRad="38100" dist="38100" dir="2700000" algn="tl">
                    <a:srgbClr val="C0C0C0"/>
                  </a:outerShdw>
                </a:effectLst>
                <a:latin typeface="Arial"/>
              </a:rPr>
              <a:t> </a:t>
            </a:r>
            <a:r>
              <a:rPr lang="tr-TR" sz="1600" dirty="0">
                <a:solidFill>
                  <a:srgbClr val="0000FF"/>
                </a:solidFill>
                <a:latin typeface="Arial" pitchFamily="34" charset="0"/>
                <a:cs typeface="Arial" pitchFamily="34" charset="0"/>
              </a:rPr>
              <a:t>Zilyetliğine</a:t>
            </a:r>
            <a:r>
              <a:rPr lang="tr-TR" sz="1600" b="1" kern="0" dirty="0">
                <a:solidFill>
                  <a:srgbClr val="000099"/>
                </a:solidFill>
                <a:effectLst>
                  <a:outerShdw blurRad="38100" dist="38100" dir="2700000" algn="tl">
                    <a:srgbClr val="C0C0C0"/>
                  </a:outerShdw>
                </a:effectLst>
                <a:latin typeface="Arial"/>
              </a:rPr>
              <a:t> </a:t>
            </a:r>
            <a:r>
              <a:rPr lang="tr-TR" sz="1600" dirty="0">
                <a:solidFill>
                  <a:srgbClr val="0000FF"/>
                </a:solidFill>
                <a:latin typeface="Arial" pitchFamily="34" charset="0"/>
                <a:cs typeface="Arial" pitchFamily="34" charset="0"/>
              </a:rPr>
              <a:t>Yapılan</a:t>
            </a:r>
            <a:r>
              <a:rPr lang="tr-TR" sz="1600" b="1" kern="0" dirty="0">
                <a:solidFill>
                  <a:srgbClr val="000099"/>
                </a:solidFill>
                <a:effectLst>
                  <a:outerShdw blurRad="38100" dist="38100" dir="2700000" algn="tl">
                    <a:srgbClr val="C0C0C0"/>
                  </a:outerShdw>
                </a:effectLst>
                <a:latin typeface="Arial"/>
              </a:rPr>
              <a:t> </a:t>
            </a:r>
            <a:r>
              <a:rPr lang="tr-TR" sz="1600" dirty="0">
                <a:solidFill>
                  <a:srgbClr val="0000FF"/>
                </a:solidFill>
                <a:latin typeface="Arial" pitchFamily="34" charset="0"/>
                <a:cs typeface="Arial" pitchFamily="34" charset="0"/>
              </a:rPr>
              <a:t>Tecavüzlerin</a:t>
            </a:r>
            <a:r>
              <a:rPr lang="tr-TR" sz="1600" b="1" kern="0" dirty="0">
                <a:solidFill>
                  <a:srgbClr val="000099"/>
                </a:solidFill>
                <a:effectLst>
                  <a:outerShdw blurRad="38100" dist="38100" dir="2700000" algn="tl">
                    <a:srgbClr val="C0C0C0"/>
                  </a:outerShdw>
                </a:effectLst>
                <a:latin typeface="Arial"/>
              </a:rPr>
              <a:t> </a:t>
            </a:r>
            <a:r>
              <a:rPr lang="tr-TR" sz="1600" dirty="0">
                <a:solidFill>
                  <a:srgbClr val="0000FF"/>
                </a:solidFill>
                <a:latin typeface="Arial" pitchFamily="34" charset="0"/>
                <a:cs typeface="Arial" pitchFamily="34" charset="0"/>
              </a:rPr>
              <a:t>Önlenmesi</a:t>
            </a:r>
            <a:r>
              <a:rPr lang="tr-TR" sz="1600" b="1" kern="0" dirty="0">
                <a:solidFill>
                  <a:srgbClr val="000099"/>
                </a:solidFill>
                <a:effectLst>
                  <a:outerShdw blurRad="38100" dist="38100" dir="2700000" algn="tl">
                    <a:srgbClr val="C0C0C0"/>
                  </a:outerShdw>
                </a:effectLst>
                <a:latin typeface="Arial"/>
              </a:rPr>
              <a:t> </a:t>
            </a:r>
            <a:r>
              <a:rPr lang="tr-TR" sz="1600" dirty="0">
                <a:solidFill>
                  <a:srgbClr val="0000FF"/>
                </a:solidFill>
                <a:latin typeface="Arial" pitchFamily="34" charset="0"/>
                <a:cs typeface="Arial" pitchFamily="34" charset="0"/>
              </a:rPr>
              <a:t>Hakkında</a:t>
            </a:r>
            <a:r>
              <a:rPr lang="tr-TR" sz="1600" b="1" kern="0" dirty="0">
                <a:solidFill>
                  <a:srgbClr val="000099"/>
                </a:solidFill>
                <a:effectLst>
                  <a:outerShdw blurRad="38100" dist="38100" dir="2700000" algn="tl">
                    <a:srgbClr val="C0C0C0"/>
                  </a:outerShdw>
                </a:effectLst>
                <a:latin typeface="Arial"/>
              </a:rPr>
              <a:t> </a:t>
            </a:r>
            <a:r>
              <a:rPr lang="tr-TR" sz="1600" dirty="0">
                <a:solidFill>
                  <a:srgbClr val="0000FF"/>
                </a:solidFill>
                <a:latin typeface="Arial" pitchFamily="34" charset="0"/>
                <a:cs typeface="Arial" pitchFamily="34" charset="0"/>
              </a:rPr>
              <a:t>Kanun</a:t>
            </a:r>
          </a:p>
        </p:txBody>
      </p:sp>
    </p:spTree>
    <p:extLst>
      <p:ext uri="{BB962C8B-B14F-4D97-AF65-F5344CB8AC3E}">
        <p14:creationId xmlns:p14="http://schemas.microsoft.com/office/powerpoint/2010/main" val="2631008107"/>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ikdörtgen 7"/>
          <p:cNvSpPr/>
          <p:nvPr/>
        </p:nvSpPr>
        <p:spPr>
          <a:xfrm>
            <a:off x="920552" y="958216"/>
            <a:ext cx="3744416" cy="507831"/>
          </a:xfrm>
          <a:prstGeom prst="rect">
            <a:avLst/>
          </a:prstGeom>
        </p:spPr>
        <p:txBody>
          <a:bodyPr wrap="square">
            <a:spAutoFit/>
          </a:bodyPr>
          <a:lstStyle/>
          <a:p>
            <a:pPr>
              <a:lnSpc>
                <a:spcPct val="150000"/>
              </a:lnSpc>
              <a:buClrTx/>
            </a:pPr>
            <a:r>
              <a:rPr lang="tr-TR" b="1" dirty="0">
                <a:solidFill>
                  <a:srgbClr val="0000FF"/>
                </a:solidFill>
                <a:latin typeface="Arial" pitchFamily="34" charset="0"/>
                <a:cs typeface="Arial" pitchFamily="34" charset="0"/>
              </a:rPr>
              <a:t>Yatağa moloz, çöp dökülmesi</a:t>
            </a:r>
          </a:p>
        </p:txBody>
      </p:sp>
      <p:sp>
        <p:nvSpPr>
          <p:cNvPr id="11" name="Dikdörtgen 10"/>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sp>
        <p:nvSpPr>
          <p:cNvPr id="15" name="9 Dikdörtgen"/>
          <p:cNvSpPr/>
          <p:nvPr/>
        </p:nvSpPr>
        <p:spPr>
          <a:xfrm>
            <a:off x="722783" y="4454951"/>
            <a:ext cx="4139954" cy="523220"/>
          </a:xfrm>
          <a:prstGeom prst="rect">
            <a:avLst/>
          </a:prstGeom>
        </p:spPr>
        <p:txBody>
          <a:bodyPr wrap="square">
            <a:spAutoFit/>
          </a:bodyPr>
          <a:lstStyle/>
          <a:p>
            <a:r>
              <a:rPr lang="tr-TR" sz="1400" b="1" dirty="0">
                <a:solidFill>
                  <a:srgbClr val="FF0000"/>
                </a:solidFill>
                <a:latin typeface="Arial" pitchFamily="34" charset="0"/>
                <a:cs typeface="Arial" pitchFamily="34" charset="0"/>
              </a:rPr>
              <a:t>Meydancık Çayı- Artvin Şavşat İlçesi Çöp Döküm Sahası (2006)</a:t>
            </a:r>
            <a:endParaRPr lang="tr-TR" sz="1400" dirty="0">
              <a:solidFill>
                <a:srgbClr val="FF0000"/>
              </a:solidFill>
              <a:latin typeface="Arial" pitchFamily="34" charset="0"/>
              <a:cs typeface="Arial" pitchFamily="34" charset="0"/>
            </a:endParaRPr>
          </a:p>
        </p:txBody>
      </p:sp>
      <p:pic>
        <p:nvPicPr>
          <p:cNvPr id="1026" name="Picture 2" descr="DSC_001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5193" y="1484866"/>
            <a:ext cx="4487544" cy="298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8797" y="3068961"/>
            <a:ext cx="4680299" cy="3111901"/>
          </a:xfrm>
          <a:prstGeom prst="rect">
            <a:avLst/>
          </a:prstGeom>
        </p:spPr>
      </p:pic>
      <p:sp>
        <p:nvSpPr>
          <p:cNvPr id="14" name="9 Dikdörtgen"/>
          <p:cNvSpPr/>
          <p:nvPr/>
        </p:nvSpPr>
        <p:spPr>
          <a:xfrm>
            <a:off x="4888796" y="6180862"/>
            <a:ext cx="413995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Elmalı Boğazı Deresi </a:t>
            </a:r>
            <a:r>
              <a:rPr lang="tr-TR" sz="1400" b="1" dirty="0" err="1">
                <a:solidFill>
                  <a:srgbClr val="FF0000"/>
                </a:solidFill>
                <a:latin typeface="Arial" pitchFamily="34" charset="0"/>
                <a:cs typeface="Arial" pitchFamily="34" charset="0"/>
              </a:rPr>
              <a:t>Akçatekir</a:t>
            </a:r>
            <a:r>
              <a:rPr lang="tr-TR" sz="1400" b="1" dirty="0">
                <a:solidFill>
                  <a:srgbClr val="FF0000"/>
                </a:solidFill>
                <a:latin typeface="Arial" pitchFamily="34" charset="0"/>
                <a:cs typeface="Arial" pitchFamily="34" charset="0"/>
              </a:rPr>
              <a:t> / Adana (2007)</a:t>
            </a:r>
            <a:endParaRPr lang="tr-TR" sz="1400"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2695933515"/>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ikdörtgen 7"/>
          <p:cNvSpPr/>
          <p:nvPr/>
        </p:nvSpPr>
        <p:spPr>
          <a:xfrm>
            <a:off x="488504" y="948088"/>
            <a:ext cx="3744416" cy="507831"/>
          </a:xfrm>
          <a:prstGeom prst="rect">
            <a:avLst/>
          </a:prstGeom>
        </p:spPr>
        <p:txBody>
          <a:bodyPr wrap="square">
            <a:spAutoFit/>
          </a:bodyPr>
          <a:lstStyle/>
          <a:p>
            <a:pPr>
              <a:lnSpc>
                <a:spcPct val="150000"/>
              </a:lnSpc>
              <a:buClrTx/>
            </a:pPr>
            <a:r>
              <a:rPr lang="tr-TR" b="1" dirty="0">
                <a:solidFill>
                  <a:srgbClr val="0000FF"/>
                </a:solidFill>
                <a:latin typeface="Arial" pitchFamily="34" charset="0"/>
                <a:cs typeface="Arial" pitchFamily="34" charset="0"/>
              </a:rPr>
              <a:t>Yatağa moloz ve çöp dökülmesi</a:t>
            </a:r>
          </a:p>
        </p:txBody>
      </p:sp>
      <p:sp>
        <p:nvSpPr>
          <p:cNvPr id="11" name="Dikdörtgen 10"/>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sp>
        <p:nvSpPr>
          <p:cNvPr id="15" name="9 Dikdörtgen"/>
          <p:cNvSpPr/>
          <p:nvPr/>
        </p:nvSpPr>
        <p:spPr>
          <a:xfrm>
            <a:off x="387731" y="4454952"/>
            <a:ext cx="4565269"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Bağlama Deresi, Düziçi-Osmaniye (23.01.2009)</a:t>
            </a:r>
            <a:endParaRPr lang="tr-TR" sz="1400" dirty="0">
              <a:solidFill>
                <a:srgbClr val="FF0000"/>
              </a:solidFill>
              <a:latin typeface="Arial" pitchFamily="34" charset="0"/>
              <a:cs typeface="Arial" pitchFamily="34" charset="0"/>
            </a:endParaRPr>
          </a:p>
        </p:txBody>
      </p:sp>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1" y="1415059"/>
            <a:ext cx="4571999" cy="3039893"/>
          </a:xfrm>
          <a:prstGeom prst="rect">
            <a:avLst/>
          </a:prstGeom>
        </p:spPr>
      </p:pic>
      <p:pic>
        <p:nvPicPr>
          <p:cNvPr id="1027" name="Picture 3" descr="F:\ARAZİ RESİMLER1\SAMSUN-25 nisan 2012\yılanlı dere sel kapanı\IMG_23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8102" y="2780929"/>
            <a:ext cx="4531403" cy="3039893"/>
          </a:xfrm>
          <a:prstGeom prst="rect">
            <a:avLst/>
          </a:prstGeom>
          <a:noFill/>
          <a:extLst>
            <a:ext uri="{909E8E84-426E-40DD-AFC4-6F175D3DCCD1}">
              <a14:hiddenFill xmlns:a14="http://schemas.microsoft.com/office/drawing/2010/main">
                <a:solidFill>
                  <a:srgbClr val="FFFFFF"/>
                </a:solidFill>
              </a14:hiddenFill>
            </a:ext>
          </a:extLst>
        </p:spPr>
      </p:pic>
      <p:sp>
        <p:nvSpPr>
          <p:cNvPr id="9" name="9 Dikdörtgen"/>
          <p:cNvSpPr/>
          <p:nvPr/>
        </p:nvSpPr>
        <p:spPr>
          <a:xfrm>
            <a:off x="4924236" y="5830773"/>
            <a:ext cx="4565269"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Yılanlı Dere, Canik-Samsun (29.04.2012)</a:t>
            </a:r>
            <a:endParaRPr lang="tr-TR" sz="1400"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3606420220"/>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8780" y="2960232"/>
            <a:ext cx="4488717" cy="2954612"/>
          </a:xfrm>
          <a:prstGeom prst="rect">
            <a:avLst/>
          </a:prstGeom>
        </p:spPr>
      </p:pic>
      <p:sp>
        <p:nvSpPr>
          <p:cNvPr id="5" name="9 Dikdörtgen"/>
          <p:cNvSpPr/>
          <p:nvPr/>
        </p:nvSpPr>
        <p:spPr>
          <a:xfrm>
            <a:off x="4928779" y="5938213"/>
            <a:ext cx="4544986" cy="523220"/>
          </a:xfrm>
          <a:prstGeom prst="rect">
            <a:avLst/>
          </a:prstGeom>
        </p:spPr>
        <p:txBody>
          <a:bodyPr wrap="square">
            <a:spAutoFit/>
          </a:bodyPr>
          <a:lstStyle/>
          <a:p>
            <a:r>
              <a:rPr lang="tr-TR" sz="1400" b="1" dirty="0">
                <a:solidFill>
                  <a:srgbClr val="FF0000"/>
                </a:solidFill>
                <a:latin typeface="Arial" pitchFamily="34" charset="0"/>
                <a:cs typeface="Arial" pitchFamily="34" charset="0"/>
              </a:rPr>
              <a:t>Artvin-Murgul-HES Tünel Kazı Malzemesi (04.11.2009)</a:t>
            </a:r>
            <a:endParaRPr lang="tr-TR" sz="1400" dirty="0">
              <a:solidFill>
                <a:srgbClr val="FF0000"/>
              </a:solidFill>
              <a:latin typeface="Arial" pitchFamily="34" charset="0"/>
              <a:cs typeface="Arial" pitchFamily="34" charset="0"/>
            </a:endParaRPr>
          </a:p>
        </p:txBody>
      </p:sp>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504" y="1466046"/>
            <a:ext cx="4397386" cy="3186190"/>
          </a:xfrm>
          <a:prstGeom prst="rect">
            <a:avLst/>
          </a:prstGeom>
        </p:spPr>
      </p:pic>
      <p:sp>
        <p:nvSpPr>
          <p:cNvPr id="7" name="9 Dikdörtgen"/>
          <p:cNvSpPr/>
          <p:nvPr/>
        </p:nvSpPr>
        <p:spPr>
          <a:xfrm>
            <a:off x="931971" y="4733438"/>
            <a:ext cx="3996808"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Elazığ-Maden-Dicle Çayı-Yol Kazısı (2011)</a:t>
            </a:r>
            <a:endParaRPr lang="tr-TR" sz="1400" dirty="0">
              <a:solidFill>
                <a:srgbClr val="FF0000"/>
              </a:solidFill>
              <a:latin typeface="Arial" pitchFamily="34" charset="0"/>
              <a:cs typeface="Arial" pitchFamily="34" charset="0"/>
            </a:endParaRPr>
          </a:p>
        </p:txBody>
      </p:sp>
      <p:sp>
        <p:nvSpPr>
          <p:cNvPr id="8" name="Dikdörtgen 7"/>
          <p:cNvSpPr/>
          <p:nvPr/>
        </p:nvSpPr>
        <p:spPr>
          <a:xfrm>
            <a:off x="637636" y="958215"/>
            <a:ext cx="4392488" cy="507831"/>
          </a:xfrm>
          <a:prstGeom prst="rect">
            <a:avLst/>
          </a:prstGeom>
        </p:spPr>
        <p:txBody>
          <a:bodyPr wrap="square">
            <a:spAutoFit/>
          </a:bodyPr>
          <a:lstStyle/>
          <a:p>
            <a:pPr>
              <a:lnSpc>
                <a:spcPct val="150000"/>
              </a:lnSpc>
              <a:buClrTx/>
            </a:pPr>
            <a:r>
              <a:rPr lang="tr-TR" b="1" dirty="0">
                <a:solidFill>
                  <a:srgbClr val="0000FF"/>
                </a:solidFill>
                <a:latin typeface="Arial" pitchFamily="34" charset="0"/>
                <a:cs typeface="Arial" pitchFamily="34" charset="0"/>
              </a:rPr>
              <a:t>Yatağa hafriyat malzemesi dökülmesi</a:t>
            </a:r>
          </a:p>
        </p:txBody>
      </p:sp>
      <p:sp>
        <p:nvSpPr>
          <p:cNvPr id="9" name="Dikdörtgen 8"/>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spTree>
    <p:extLst>
      <p:ext uri="{BB962C8B-B14F-4D97-AF65-F5344CB8AC3E}">
        <p14:creationId xmlns:p14="http://schemas.microsoft.com/office/powerpoint/2010/main" val="72534976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Users\mcavusoglu\AppData\Local\Temp\Rar$DI59.352\resim 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8505" y="1575318"/>
            <a:ext cx="4494229" cy="290398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Users\mcavusoglu\AppData\Local\Temp\Rar$DI52.352\resim 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88496" y="2996953"/>
            <a:ext cx="4429000" cy="2905389"/>
          </a:xfrm>
          <a:prstGeom prst="rect">
            <a:avLst/>
          </a:prstGeom>
          <a:noFill/>
          <a:extLst>
            <a:ext uri="{909E8E84-426E-40DD-AFC4-6F175D3DCCD1}">
              <a14:hiddenFill xmlns:a14="http://schemas.microsoft.com/office/drawing/2010/main">
                <a:solidFill>
                  <a:srgbClr val="FFFFFF"/>
                </a:solidFill>
              </a14:hiddenFill>
            </a:ext>
          </a:extLst>
        </p:spPr>
      </p:pic>
      <p:sp>
        <p:nvSpPr>
          <p:cNvPr id="6" name="9 Dikdörtgen"/>
          <p:cNvSpPr/>
          <p:nvPr/>
        </p:nvSpPr>
        <p:spPr>
          <a:xfrm>
            <a:off x="554749" y="4622099"/>
            <a:ext cx="442798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Çanakkale-Biga-Merkez-Kocabaş Çayı (Mart 2017)</a:t>
            </a:r>
            <a:endParaRPr lang="tr-TR" sz="1400" dirty="0">
              <a:solidFill>
                <a:srgbClr val="FF0000"/>
              </a:solidFill>
              <a:latin typeface="Arial" pitchFamily="34" charset="0"/>
              <a:cs typeface="Arial" pitchFamily="34" charset="0"/>
            </a:endParaRPr>
          </a:p>
        </p:txBody>
      </p:sp>
      <p:sp>
        <p:nvSpPr>
          <p:cNvPr id="7" name="Dikdörtgen 6"/>
          <p:cNvSpPr/>
          <p:nvPr/>
        </p:nvSpPr>
        <p:spPr>
          <a:xfrm>
            <a:off x="637636" y="958215"/>
            <a:ext cx="4392488" cy="507831"/>
          </a:xfrm>
          <a:prstGeom prst="rect">
            <a:avLst/>
          </a:prstGeom>
        </p:spPr>
        <p:txBody>
          <a:bodyPr wrap="square">
            <a:spAutoFit/>
          </a:bodyPr>
          <a:lstStyle/>
          <a:p>
            <a:pPr>
              <a:lnSpc>
                <a:spcPct val="150000"/>
              </a:lnSpc>
              <a:buClrTx/>
            </a:pPr>
            <a:r>
              <a:rPr lang="tr-TR" b="1" dirty="0">
                <a:solidFill>
                  <a:srgbClr val="0000FF"/>
                </a:solidFill>
                <a:latin typeface="Arial" pitchFamily="34" charset="0"/>
                <a:cs typeface="Arial" pitchFamily="34" charset="0"/>
              </a:rPr>
              <a:t>Yatak kesitinin daraltılması</a:t>
            </a:r>
          </a:p>
        </p:txBody>
      </p:sp>
      <p:sp>
        <p:nvSpPr>
          <p:cNvPr id="8" name="Dikdörtgen 7"/>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spTree>
    <p:extLst>
      <p:ext uri="{BB962C8B-B14F-4D97-AF65-F5344CB8AC3E}">
        <p14:creationId xmlns:p14="http://schemas.microsoft.com/office/powerpoint/2010/main" val="37421287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kdörtgen 6"/>
          <p:cNvSpPr/>
          <p:nvPr/>
        </p:nvSpPr>
        <p:spPr>
          <a:xfrm>
            <a:off x="4918750" y="1340769"/>
            <a:ext cx="4185761" cy="507831"/>
          </a:xfrm>
          <a:prstGeom prst="rect">
            <a:avLst/>
          </a:prstGeom>
        </p:spPr>
        <p:txBody>
          <a:bodyPr wrap="none">
            <a:spAutoFit/>
          </a:bodyPr>
          <a:lstStyle/>
          <a:p>
            <a:pPr algn="just">
              <a:lnSpc>
                <a:spcPct val="150000"/>
              </a:lnSpc>
              <a:buClrTx/>
            </a:pPr>
            <a:r>
              <a:rPr lang="tr-TR" b="1" dirty="0">
                <a:solidFill>
                  <a:srgbClr val="0000FF"/>
                </a:solidFill>
                <a:latin typeface="Arial" panose="020B0604020202020204" pitchFamily="34" charset="0"/>
                <a:cs typeface="Arial" panose="020B0604020202020204" pitchFamily="34" charset="0"/>
              </a:rPr>
              <a:t>Düzensiz kum-çakıl ocağı faaliyetleri</a:t>
            </a:r>
          </a:p>
        </p:txBody>
      </p:sp>
      <p:pic>
        <p:nvPicPr>
          <p:cNvPr id="9" name="Resim 8" descr="resim 9"/>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8504" y="1052736"/>
            <a:ext cx="4378949" cy="3385636"/>
          </a:xfrm>
          <a:prstGeom prst="rect">
            <a:avLst/>
          </a:prstGeom>
          <a:ln>
            <a:noFill/>
          </a:ln>
          <a:effectLst/>
        </p:spPr>
      </p:pic>
      <p:sp>
        <p:nvSpPr>
          <p:cNvPr id="8" name="Dikdörtgen 7"/>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sp>
        <p:nvSpPr>
          <p:cNvPr id="11" name="9 Dikdörtgen"/>
          <p:cNvSpPr/>
          <p:nvPr/>
        </p:nvSpPr>
        <p:spPr>
          <a:xfrm>
            <a:off x="822231" y="4438373"/>
            <a:ext cx="413995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Giresun-Tirebolu-</a:t>
            </a:r>
            <a:r>
              <a:rPr lang="tr-TR" sz="1400" b="1" dirty="0" err="1">
                <a:solidFill>
                  <a:srgbClr val="FF0000"/>
                </a:solidFill>
                <a:latin typeface="Arial" pitchFamily="34" charset="0"/>
                <a:cs typeface="Arial" pitchFamily="34" charset="0"/>
              </a:rPr>
              <a:t>Harşit</a:t>
            </a:r>
            <a:r>
              <a:rPr lang="tr-TR" sz="1400" b="1" dirty="0">
                <a:solidFill>
                  <a:srgbClr val="FF0000"/>
                </a:solidFill>
                <a:latin typeface="Arial" pitchFamily="34" charset="0"/>
                <a:cs typeface="Arial" pitchFamily="34" charset="0"/>
              </a:rPr>
              <a:t> Çayı</a:t>
            </a:r>
            <a:endParaRPr lang="tr-TR" sz="1400" dirty="0">
              <a:solidFill>
                <a:srgbClr val="FF0000"/>
              </a:solidFill>
              <a:latin typeface="Arial" pitchFamily="34" charset="0"/>
              <a:cs typeface="Arial" pitchFamily="34" charset="0"/>
            </a:endParaRPr>
          </a:p>
        </p:txBody>
      </p:sp>
      <p:pic>
        <p:nvPicPr>
          <p:cNvPr id="12" name="Resim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7454" y="2636912"/>
            <a:ext cx="4478035" cy="3397468"/>
          </a:xfrm>
          <a:prstGeom prst="rect">
            <a:avLst/>
          </a:prstGeom>
        </p:spPr>
      </p:pic>
      <p:sp>
        <p:nvSpPr>
          <p:cNvPr id="13" name="9 Dikdörtgen"/>
          <p:cNvSpPr/>
          <p:nvPr/>
        </p:nvSpPr>
        <p:spPr>
          <a:xfrm>
            <a:off x="5634292" y="6119879"/>
            <a:ext cx="3465569"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Rize-Ardeşen-Fırtına Deresi-2013</a:t>
            </a:r>
            <a:endParaRPr lang="tr-TR" sz="1400"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4109299883"/>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ikdörtgen 7"/>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sp>
        <p:nvSpPr>
          <p:cNvPr id="11" name="9 Dikdörtgen"/>
          <p:cNvSpPr/>
          <p:nvPr/>
        </p:nvSpPr>
        <p:spPr>
          <a:xfrm>
            <a:off x="5107048" y="6506600"/>
            <a:ext cx="413995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Batman-Sason / Sason Çayı (13.09.2017)</a:t>
            </a:r>
            <a:endParaRPr lang="tr-TR" sz="1400" dirty="0">
              <a:solidFill>
                <a:srgbClr val="FF0000"/>
              </a:solidFill>
              <a:latin typeface="Arial" pitchFamily="34" charset="0"/>
              <a:cs typeface="Arial" pitchFamily="34" charset="0"/>
            </a:endParaRPr>
          </a:p>
        </p:txBody>
      </p:sp>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085" y="1008807"/>
            <a:ext cx="4572000" cy="3048000"/>
          </a:xfrm>
          <a:prstGeom prst="rect">
            <a:avLst/>
          </a:prstGeom>
        </p:spPr>
      </p:pic>
      <p:pic>
        <p:nvPicPr>
          <p:cNvPr id="3" name="Resim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67085" y="3438390"/>
            <a:ext cx="4557915" cy="3038610"/>
          </a:xfrm>
          <a:prstGeom prst="rect">
            <a:avLst/>
          </a:prstGeom>
        </p:spPr>
      </p:pic>
      <p:sp>
        <p:nvSpPr>
          <p:cNvPr id="12" name="9 Dikdörtgen"/>
          <p:cNvSpPr/>
          <p:nvPr/>
        </p:nvSpPr>
        <p:spPr>
          <a:xfrm>
            <a:off x="701595" y="4237421"/>
            <a:ext cx="413995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Batman-Sason / Sason Çayı (13.09.2017)</a:t>
            </a:r>
            <a:endParaRPr lang="tr-TR" sz="1400" dirty="0">
              <a:solidFill>
                <a:srgbClr val="FF0000"/>
              </a:solidFill>
              <a:latin typeface="Arial" pitchFamily="34" charset="0"/>
              <a:cs typeface="Arial" pitchFamily="34" charset="0"/>
            </a:endParaRPr>
          </a:p>
        </p:txBody>
      </p:sp>
      <p:sp>
        <p:nvSpPr>
          <p:cNvPr id="9" name="Dikdörtgen 8"/>
          <p:cNvSpPr/>
          <p:nvPr/>
        </p:nvSpPr>
        <p:spPr>
          <a:xfrm>
            <a:off x="5153161" y="1340769"/>
            <a:ext cx="4185761" cy="507831"/>
          </a:xfrm>
          <a:prstGeom prst="rect">
            <a:avLst/>
          </a:prstGeom>
        </p:spPr>
        <p:txBody>
          <a:bodyPr wrap="none">
            <a:spAutoFit/>
          </a:bodyPr>
          <a:lstStyle/>
          <a:p>
            <a:pPr algn="just">
              <a:lnSpc>
                <a:spcPct val="150000"/>
              </a:lnSpc>
              <a:buClrTx/>
            </a:pPr>
            <a:r>
              <a:rPr lang="tr-TR" b="1" dirty="0">
                <a:solidFill>
                  <a:srgbClr val="0000FF"/>
                </a:solidFill>
                <a:latin typeface="Arial" panose="020B0604020202020204" pitchFamily="34" charset="0"/>
                <a:cs typeface="Arial" panose="020B0604020202020204" pitchFamily="34" charset="0"/>
              </a:rPr>
              <a:t>Düzensiz kum-çakıl ocağı faaliyetleri</a:t>
            </a:r>
          </a:p>
        </p:txBody>
      </p:sp>
    </p:spTree>
    <p:extLst>
      <p:ext uri="{BB962C8B-B14F-4D97-AF65-F5344CB8AC3E}">
        <p14:creationId xmlns:p14="http://schemas.microsoft.com/office/powerpoint/2010/main" val="4241910525"/>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488505" y="773770"/>
            <a:ext cx="6732285" cy="507831"/>
          </a:xfrm>
          <a:prstGeom prst="rect">
            <a:avLst/>
          </a:prstGeom>
        </p:spPr>
        <p:txBody>
          <a:bodyPr wrap="square">
            <a:spAutoFit/>
          </a:bodyPr>
          <a:lstStyle/>
          <a:p>
            <a:pPr algn="just">
              <a:lnSpc>
                <a:spcPct val="150000"/>
              </a:lnSpc>
              <a:buClrTx/>
            </a:pPr>
            <a:r>
              <a:rPr lang="tr-TR" b="1" dirty="0">
                <a:solidFill>
                  <a:srgbClr val="0000FF"/>
                </a:solidFill>
                <a:latin typeface="Arial" pitchFamily="34" charset="0"/>
                <a:cs typeface="Arial" pitchFamily="34" charset="0"/>
              </a:rPr>
              <a:t>Uygunsuz geçiş yapıları (köprü, menfez, büz)</a:t>
            </a:r>
          </a:p>
        </p:txBody>
      </p:sp>
      <p:sp>
        <p:nvSpPr>
          <p:cNvPr id="9" name="Dikdörtgen 8"/>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520" y="1184568"/>
            <a:ext cx="4320480" cy="2872659"/>
          </a:xfrm>
          <a:prstGeom prst="rect">
            <a:avLst/>
          </a:prstGeom>
        </p:spPr>
      </p:pic>
      <p:pic>
        <p:nvPicPr>
          <p:cNvPr id="3" name="Resim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81719" y="3068961"/>
            <a:ext cx="4264479" cy="2816821"/>
          </a:xfrm>
          <a:prstGeom prst="rect">
            <a:avLst/>
          </a:prstGeom>
        </p:spPr>
      </p:pic>
      <p:sp>
        <p:nvSpPr>
          <p:cNvPr id="11" name="9 Dikdörtgen"/>
          <p:cNvSpPr/>
          <p:nvPr/>
        </p:nvSpPr>
        <p:spPr>
          <a:xfrm>
            <a:off x="5079565" y="5885782"/>
            <a:ext cx="413995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Zonguldak-Güdüller Deresi (12.06.2014)</a:t>
            </a:r>
            <a:endParaRPr lang="tr-TR" sz="1400" dirty="0">
              <a:solidFill>
                <a:srgbClr val="FF0000"/>
              </a:solidFill>
              <a:latin typeface="Arial" pitchFamily="34" charset="0"/>
              <a:cs typeface="Arial" pitchFamily="34" charset="0"/>
            </a:endParaRPr>
          </a:p>
        </p:txBody>
      </p:sp>
      <p:sp>
        <p:nvSpPr>
          <p:cNvPr id="12" name="9 Dikdörtgen"/>
          <p:cNvSpPr/>
          <p:nvPr/>
        </p:nvSpPr>
        <p:spPr>
          <a:xfrm>
            <a:off x="604805" y="4172189"/>
            <a:ext cx="413995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Hatay-</a:t>
            </a:r>
            <a:r>
              <a:rPr lang="tr-TR" sz="1400" b="1" dirty="0" err="1">
                <a:solidFill>
                  <a:srgbClr val="FF0000"/>
                </a:solidFill>
                <a:latin typeface="Arial" pitchFamily="34" charset="0"/>
                <a:cs typeface="Arial" pitchFamily="34" charset="0"/>
              </a:rPr>
              <a:t>Serinyol</a:t>
            </a:r>
            <a:r>
              <a:rPr lang="tr-TR" sz="1400" b="1" dirty="0">
                <a:solidFill>
                  <a:srgbClr val="FF0000"/>
                </a:solidFill>
                <a:latin typeface="Arial" pitchFamily="34" charset="0"/>
                <a:cs typeface="Arial" pitchFamily="34" charset="0"/>
              </a:rPr>
              <a:t>-Karahasanlı Deresi (07.05.2010)</a:t>
            </a:r>
            <a:endParaRPr lang="tr-TR" sz="1400"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1746072933"/>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8456" y="1238771"/>
            <a:ext cx="4563776" cy="3422832"/>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5009" y="2778480"/>
            <a:ext cx="4484105" cy="3242808"/>
          </a:xfrm>
          <a:prstGeom prst="rect">
            <a:avLst/>
          </a:prstGeom>
        </p:spPr>
      </p:pic>
      <p:sp>
        <p:nvSpPr>
          <p:cNvPr id="7" name="9 Dikdörtgen"/>
          <p:cNvSpPr/>
          <p:nvPr/>
        </p:nvSpPr>
        <p:spPr>
          <a:xfrm>
            <a:off x="904857" y="4661604"/>
            <a:ext cx="413995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Tekirdağ-Saray-Galata Deresi (03.11.2017)</a:t>
            </a:r>
            <a:endParaRPr lang="tr-TR" sz="1400" dirty="0">
              <a:solidFill>
                <a:srgbClr val="FF0000"/>
              </a:solidFill>
              <a:latin typeface="Arial" pitchFamily="34" charset="0"/>
              <a:cs typeface="Arial" pitchFamily="34" charset="0"/>
            </a:endParaRPr>
          </a:p>
        </p:txBody>
      </p:sp>
      <p:sp>
        <p:nvSpPr>
          <p:cNvPr id="6" name="9 Dikdörtgen"/>
          <p:cNvSpPr/>
          <p:nvPr/>
        </p:nvSpPr>
        <p:spPr>
          <a:xfrm>
            <a:off x="5127964" y="6003950"/>
            <a:ext cx="413995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Hatay-Kırıkhan-</a:t>
            </a:r>
            <a:r>
              <a:rPr lang="tr-TR" sz="1400" b="1" dirty="0" err="1">
                <a:solidFill>
                  <a:srgbClr val="FF0000"/>
                </a:solidFill>
                <a:latin typeface="Arial" pitchFamily="34" charset="0"/>
                <a:cs typeface="Arial" pitchFamily="34" charset="0"/>
              </a:rPr>
              <a:t>Topboğazı</a:t>
            </a:r>
            <a:r>
              <a:rPr lang="tr-TR" sz="1400" b="1" dirty="0">
                <a:solidFill>
                  <a:srgbClr val="FF0000"/>
                </a:solidFill>
                <a:latin typeface="Arial" pitchFamily="34" charset="0"/>
                <a:cs typeface="Arial" pitchFamily="34" charset="0"/>
              </a:rPr>
              <a:t> Deresi (25.11.2009)</a:t>
            </a:r>
            <a:endParaRPr lang="tr-TR" sz="1400" dirty="0">
              <a:solidFill>
                <a:srgbClr val="FF0000"/>
              </a:solidFill>
              <a:latin typeface="Arial" pitchFamily="34" charset="0"/>
              <a:cs typeface="Arial" pitchFamily="34" charset="0"/>
            </a:endParaRPr>
          </a:p>
        </p:txBody>
      </p:sp>
      <p:sp>
        <p:nvSpPr>
          <p:cNvPr id="8" name="Dikdörtgen 7"/>
          <p:cNvSpPr/>
          <p:nvPr/>
        </p:nvSpPr>
        <p:spPr>
          <a:xfrm>
            <a:off x="488505" y="773770"/>
            <a:ext cx="6732285" cy="507831"/>
          </a:xfrm>
          <a:prstGeom prst="rect">
            <a:avLst/>
          </a:prstGeom>
        </p:spPr>
        <p:txBody>
          <a:bodyPr wrap="square">
            <a:spAutoFit/>
          </a:bodyPr>
          <a:lstStyle/>
          <a:p>
            <a:pPr algn="just">
              <a:lnSpc>
                <a:spcPct val="150000"/>
              </a:lnSpc>
              <a:buClrTx/>
            </a:pPr>
            <a:r>
              <a:rPr lang="tr-TR" b="1" dirty="0">
                <a:solidFill>
                  <a:srgbClr val="0000FF"/>
                </a:solidFill>
                <a:latin typeface="Arial" pitchFamily="34" charset="0"/>
                <a:cs typeface="Arial" pitchFamily="34" charset="0"/>
              </a:rPr>
              <a:t>Uygunsuz geçiş yapıları (köprü, menfez, büz)</a:t>
            </a:r>
          </a:p>
        </p:txBody>
      </p:sp>
      <p:sp>
        <p:nvSpPr>
          <p:cNvPr id="9" name="Dikdörtgen 8"/>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spTree>
    <p:extLst>
      <p:ext uri="{BB962C8B-B14F-4D97-AF65-F5344CB8AC3E}">
        <p14:creationId xmlns:p14="http://schemas.microsoft.com/office/powerpoint/2010/main" val="30297783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408" y="1614655"/>
            <a:ext cx="4698704" cy="3124138"/>
          </a:xfrm>
          <a:prstGeom prst="rect">
            <a:avLst/>
          </a:prstGeom>
          <a:ln w="38100" cap="sq">
            <a:noFill/>
            <a:prstDash val="solid"/>
            <a:miter lim="800000"/>
          </a:ln>
          <a:effectLst/>
        </p:spPr>
      </p:pic>
      <p:sp>
        <p:nvSpPr>
          <p:cNvPr id="6" name="Dikdörtgen 5"/>
          <p:cNvSpPr/>
          <p:nvPr/>
        </p:nvSpPr>
        <p:spPr>
          <a:xfrm>
            <a:off x="498423" y="805446"/>
            <a:ext cx="8712968" cy="507831"/>
          </a:xfrm>
          <a:prstGeom prst="rect">
            <a:avLst/>
          </a:prstGeom>
        </p:spPr>
        <p:txBody>
          <a:bodyPr wrap="square">
            <a:spAutoFit/>
          </a:bodyPr>
          <a:lstStyle/>
          <a:p>
            <a:pPr algn="just">
              <a:lnSpc>
                <a:spcPct val="150000"/>
              </a:lnSpc>
              <a:buClrTx/>
            </a:pPr>
            <a:r>
              <a:rPr lang="tr-TR" b="1" dirty="0">
                <a:solidFill>
                  <a:srgbClr val="0000FF"/>
                </a:solidFill>
                <a:latin typeface="Arial" panose="020B0604020202020204" pitchFamily="34" charset="0"/>
                <a:cs typeface="Arial" panose="020B0604020202020204" pitchFamily="34" charset="0"/>
              </a:rPr>
              <a:t>Uygunsuz geçiş yapıları (Uygunsuz köprü ve ayaklarında görülen oyulmalar)</a:t>
            </a:r>
          </a:p>
        </p:txBody>
      </p:sp>
      <p:sp>
        <p:nvSpPr>
          <p:cNvPr id="10" name="9 Dikdörtgen"/>
          <p:cNvSpPr/>
          <p:nvPr/>
        </p:nvSpPr>
        <p:spPr>
          <a:xfrm>
            <a:off x="498424" y="4892683"/>
            <a:ext cx="4957877"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Hatay-Madenli-Zilli Çayı (</a:t>
            </a:r>
            <a:r>
              <a:rPr lang="tr-TR" sz="1400" b="1" dirty="0" err="1">
                <a:solidFill>
                  <a:srgbClr val="FF0000"/>
                </a:solidFill>
                <a:latin typeface="Arial" pitchFamily="34" charset="0"/>
                <a:cs typeface="Arial" pitchFamily="34" charset="0"/>
              </a:rPr>
              <a:t>Gönençay</a:t>
            </a:r>
            <a:r>
              <a:rPr lang="tr-TR" sz="1400" b="1" dirty="0">
                <a:solidFill>
                  <a:srgbClr val="FF0000"/>
                </a:solidFill>
                <a:latin typeface="Arial" pitchFamily="34" charset="0"/>
                <a:cs typeface="Arial" pitchFamily="34" charset="0"/>
              </a:rPr>
              <a:t>) (28.04.2008)</a:t>
            </a:r>
            <a:endParaRPr lang="tr-TR" sz="1400" dirty="0">
              <a:solidFill>
                <a:srgbClr val="FF0000"/>
              </a:solidFill>
              <a:latin typeface="Arial" pitchFamily="34" charset="0"/>
              <a:cs typeface="Arial" pitchFamily="34" charset="0"/>
            </a:endParaRPr>
          </a:p>
        </p:txBody>
      </p:sp>
      <p:pic>
        <p:nvPicPr>
          <p:cNvPr id="7" name="Resim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412230" y="2131527"/>
            <a:ext cx="5617118" cy="3734786"/>
          </a:xfrm>
          <a:prstGeom prst="rect">
            <a:avLst/>
          </a:prstGeom>
        </p:spPr>
      </p:pic>
      <p:sp>
        <p:nvSpPr>
          <p:cNvPr id="11" name="Dikdörtgen 10"/>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spTree>
    <p:extLst>
      <p:ext uri="{BB962C8B-B14F-4D97-AF65-F5344CB8AC3E}">
        <p14:creationId xmlns:p14="http://schemas.microsoft.com/office/powerpoint/2010/main" val="25082645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ikdörtgen 5"/>
          <p:cNvSpPr/>
          <p:nvPr/>
        </p:nvSpPr>
        <p:spPr>
          <a:xfrm>
            <a:off x="488504" y="784567"/>
            <a:ext cx="6732285" cy="507831"/>
          </a:xfrm>
          <a:prstGeom prst="rect">
            <a:avLst/>
          </a:prstGeom>
        </p:spPr>
        <p:txBody>
          <a:bodyPr wrap="square">
            <a:spAutoFit/>
          </a:bodyPr>
          <a:lstStyle/>
          <a:p>
            <a:pPr algn="just">
              <a:lnSpc>
                <a:spcPct val="150000"/>
              </a:lnSpc>
              <a:buClrTx/>
            </a:pPr>
            <a:r>
              <a:rPr lang="tr-TR" b="1" dirty="0">
                <a:solidFill>
                  <a:srgbClr val="0000FF"/>
                </a:solidFill>
                <a:latin typeface="Arial" panose="020B0604020202020204" pitchFamily="34" charset="0"/>
                <a:cs typeface="Arial" panose="020B0604020202020204" pitchFamily="34" charset="0"/>
              </a:rPr>
              <a:t>Uygunsuz geçiş yapıları (köprü, menfez, büz)</a:t>
            </a:r>
          </a:p>
        </p:txBody>
      </p:sp>
      <p:sp>
        <p:nvSpPr>
          <p:cNvPr id="10" name="9 Dikdörtgen"/>
          <p:cNvSpPr/>
          <p:nvPr/>
        </p:nvSpPr>
        <p:spPr>
          <a:xfrm>
            <a:off x="381000" y="4425346"/>
            <a:ext cx="413995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Hatay-İskenderun-Kızıl Dere (28.11.2008)</a:t>
            </a:r>
            <a:endParaRPr lang="tr-TR" sz="1400" dirty="0">
              <a:solidFill>
                <a:srgbClr val="FF0000"/>
              </a:solidFill>
              <a:latin typeface="Arial" pitchFamily="34" charset="0"/>
              <a:cs typeface="Arial" pitchFamily="34" charset="0"/>
            </a:endParaRPr>
          </a:p>
        </p:txBody>
      </p:sp>
      <p:pic>
        <p:nvPicPr>
          <p:cNvPr id="7" name="Resim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1" y="1254705"/>
            <a:ext cx="4678041" cy="3110400"/>
          </a:xfrm>
          <a:prstGeom prst="rect">
            <a:avLst/>
          </a:prstGeom>
        </p:spPr>
      </p:pic>
      <p:pic>
        <p:nvPicPr>
          <p:cNvPr id="13" name="Resim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59042" y="2924081"/>
            <a:ext cx="4334599" cy="2882048"/>
          </a:xfrm>
          <a:prstGeom prst="rect">
            <a:avLst/>
          </a:prstGeom>
        </p:spPr>
      </p:pic>
      <p:sp>
        <p:nvSpPr>
          <p:cNvPr id="14" name="9 Dikdörtgen"/>
          <p:cNvSpPr/>
          <p:nvPr/>
        </p:nvSpPr>
        <p:spPr>
          <a:xfrm>
            <a:off x="5016444" y="5939039"/>
            <a:ext cx="413995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Hatay-Erzin-Erzin Deresi (04.01.2011)</a:t>
            </a:r>
            <a:endParaRPr lang="tr-TR" sz="1400" dirty="0">
              <a:solidFill>
                <a:srgbClr val="FF0000"/>
              </a:solidFill>
              <a:latin typeface="Arial" pitchFamily="34" charset="0"/>
              <a:cs typeface="Arial" pitchFamily="34" charset="0"/>
            </a:endParaRPr>
          </a:p>
        </p:txBody>
      </p:sp>
      <p:sp>
        <p:nvSpPr>
          <p:cNvPr id="11" name="Dikdörtgen 10"/>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spTree>
    <p:extLst>
      <p:ext uri="{BB962C8B-B14F-4D97-AF65-F5344CB8AC3E}">
        <p14:creationId xmlns:p14="http://schemas.microsoft.com/office/powerpoint/2010/main" val="15324750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8D1B7DA-B3C4-4BB8-B7C1-E05B642C05A0}"/>
              </a:ext>
            </a:extLst>
          </p:cNvPr>
          <p:cNvSpPr>
            <a:spLocks noGrp="1"/>
          </p:cNvSpPr>
          <p:nvPr>
            <p:ph type="ctrTitle"/>
          </p:nvPr>
        </p:nvSpPr>
        <p:spPr>
          <a:xfrm>
            <a:off x="603315" y="1065230"/>
            <a:ext cx="8559735" cy="622168"/>
          </a:xfrm>
        </p:spPr>
        <p:txBody>
          <a:bodyPr/>
          <a:lstStyle/>
          <a:p>
            <a:pPr algn="l">
              <a:defRPr/>
            </a:pPr>
            <a:r>
              <a:rPr lang="tr-TR" sz="2000" b="1" dirty="0">
                <a:solidFill>
                  <a:srgbClr val="FF0000"/>
                </a:solidFill>
                <a:latin typeface="Arial" pitchFamily="34" charset="0"/>
                <a:cs typeface="Arial" pitchFamily="34" charset="0"/>
              </a:rPr>
              <a:t/>
            </a:r>
            <a:br>
              <a:rPr lang="tr-TR" sz="2000" b="1" dirty="0">
                <a:solidFill>
                  <a:srgbClr val="FF0000"/>
                </a:solidFill>
                <a:latin typeface="Arial" pitchFamily="34" charset="0"/>
                <a:cs typeface="Arial" pitchFamily="34" charset="0"/>
              </a:rPr>
            </a:br>
            <a:r>
              <a:rPr lang="tr-TR" sz="2000" b="1" dirty="0">
                <a:solidFill>
                  <a:srgbClr val="FF0000"/>
                </a:solidFill>
                <a:latin typeface="Arial" pitchFamily="34" charset="0"/>
                <a:cs typeface="Arial" pitchFamily="34" charset="0"/>
              </a:rPr>
              <a:t/>
            </a:r>
            <a:br>
              <a:rPr lang="tr-TR" sz="2000" b="1" dirty="0">
                <a:solidFill>
                  <a:srgbClr val="FF0000"/>
                </a:solidFill>
                <a:latin typeface="Arial" pitchFamily="34" charset="0"/>
                <a:cs typeface="Arial" pitchFamily="34" charset="0"/>
              </a:rPr>
            </a:br>
            <a:r>
              <a:rPr lang="tr-TR" sz="2000" b="1" dirty="0">
                <a:solidFill>
                  <a:srgbClr val="FF0000"/>
                </a:solidFill>
                <a:latin typeface="Arial" pitchFamily="34" charset="0"/>
                <a:cs typeface="Arial" pitchFamily="34" charset="0"/>
              </a:rPr>
              <a:t>    GENELGELER</a:t>
            </a:r>
            <a:endParaRPr lang="tr-TR" dirty="0"/>
          </a:p>
        </p:txBody>
      </p:sp>
      <p:sp>
        <p:nvSpPr>
          <p:cNvPr id="5" name="Alt Başlık 4">
            <a:extLst>
              <a:ext uri="{FF2B5EF4-FFF2-40B4-BE49-F238E27FC236}">
                <a16:creationId xmlns:a16="http://schemas.microsoft.com/office/drawing/2014/main" id="{0CC92F92-49D9-4D8C-B33B-E7259FD2BDE4}"/>
              </a:ext>
            </a:extLst>
          </p:cNvPr>
          <p:cNvSpPr>
            <a:spLocks noGrp="1"/>
          </p:cNvSpPr>
          <p:nvPr>
            <p:ph type="subTitle" idx="1"/>
          </p:nvPr>
        </p:nvSpPr>
        <p:spPr>
          <a:xfrm>
            <a:off x="265471" y="2163097"/>
            <a:ext cx="8154629" cy="3475703"/>
          </a:xfrm>
        </p:spPr>
        <p:txBody>
          <a:bodyPr/>
          <a:lstStyle/>
          <a:p>
            <a:pPr>
              <a:buFont typeface="Wingdings" panose="05000000000000000000" pitchFamily="2" charset="2"/>
              <a:buChar char="§"/>
            </a:pPr>
            <a:r>
              <a:rPr lang="tr-TR" sz="1800" dirty="0">
                <a:solidFill>
                  <a:srgbClr val="0000FF"/>
                </a:solidFill>
              </a:rPr>
              <a:t>  09.09.2006 Tarih ve 26284 Sayılı Resmi Gazete’ de yayımlanan </a:t>
            </a:r>
          </a:p>
          <a:p>
            <a:r>
              <a:rPr lang="tr-TR" sz="1800" dirty="0">
                <a:solidFill>
                  <a:srgbClr val="FF0000"/>
                </a:solidFill>
              </a:rPr>
              <a:t>2006/27 Sayılı “ Dere yatakları ve Taşkınlar ” </a:t>
            </a:r>
            <a:r>
              <a:rPr lang="tr-TR" sz="1800" dirty="0">
                <a:solidFill>
                  <a:srgbClr val="0000FF"/>
                </a:solidFill>
              </a:rPr>
              <a:t/>
            </a:r>
            <a:br>
              <a:rPr lang="tr-TR" sz="1800" dirty="0">
                <a:solidFill>
                  <a:srgbClr val="0000FF"/>
                </a:solidFill>
              </a:rPr>
            </a:br>
            <a:r>
              <a:rPr lang="tr-TR" sz="1800" dirty="0">
                <a:solidFill>
                  <a:srgbClr val="0000FF"/>
                </a:solidFill>
              </a:rPr>
              <a:t/>
            </a:r>
            <a:br>
              <a:rPr lang="tr-TR" sz="1800" dirty="0">
                <a:solidFill>
                  <a:srgbClr val="0000FF"/>
                </a:solidFill>
              </a:rPr>
            </a:br>
            <a:r>
              <a:rPr lang="tr-TR" sz="1800" dirty="0">
                <a:solidFill>
                  <a:srgbClr val="0000FF"/>
                </a:solidFill>
              </a:rPr>
              <a:t/>
            </a:r>
            <a:br>
              <a:rPr lang="tr-TR" sz="1800" dirty="0">
                <a:solidFill>
                  <a:srgbClr val="0000FF"/>
                </a:solidFill>
              </a:rPr>
            </a:br>
            <a:endParaRPr lang="tr-TR" sz="1800" dirty="0">
              <a:solidFill>
                <a:srgbClr val="0000FF"/>
              </a:solidFill>
            </a:endParaRPr>
          </a:p>
          <a:p>
            <a:pPr marL="285750" indent="-285750">
              <a:buFont typeface="Wingdings" panose="05000000000000000000" pitchFamily="2" charset="2"/>
              <a:buChar char="§"/>
            </a:pPr>
            <a:r>
              <a:rPr lang="tr-TR" sz="1800" dirty="0">
                <a:solidFill>
                  <a:srgbClr val="0000FF"/>
                </a:solidFill>
              </a:rPr>
              <a:t>20 Şubat 2010 Tarih ve 27499 Sayılı Resmi Gazete’ de yayımlanan </a:t>
            </a:r>
          </a:p>
          <a:p>
            <a:r>
              <a:rPr lang="tr-TR" sz="1800" dirty="0">
                <a:solidFill>
                  <a:srgbClr val="FF0000"/>
                </a:solidFill>
              </a:rPr>
              <a:t>2010 / 5 Sayılı “ Akarsu ve Dere Yataklarının Islahı ” </a:t>
            </a:r>
          </a:p>
          <a:p>
            <a:pPr marL="285750" indent="-285750">
              <a:buFont typeface="Wingdings" panose="05000000000000000000" pitchFamily="2" charset="2"/>
              <a:buChar char="§"/>
            </a:pPr>
            <a:endParaRPr lang="tr-TR" dirty="0"/>
          </a:p>
        </p:txBody>
      </p:sp>
      <p:sp>
        <p:nvSpPr>
          <p:cNvPr id="6" name="Dikdörtgen 5">
            <a:extLst>
              <a:ext uri="{FF2B5EF4-FFF2-40B4-BE49-F238E27FC236}">
                <a16:creationId xmlns:a16="http://schemas.microsoft.com/office/drawing/2014/main" id="{B27553C8-4242-461D-ACD2-AD486FE59C4D}"/>
              </a:ext>
            </a:extLst>
          </p:cNvPr>
          <p:cNvSpPr/>
          <p:nvPr/>
        </p:nvSpPr>
        <p:spPr>
          <a:xfrm>
            <a:off x="1671483" y="176981"/>
            <a:ext cx="6371303" cy="369332"/>
          </a:xfrm>
          <a:prstGeom prst="rect">
            <a:avLst/>
          </a:prstGeom>
        </p:spPr>
        <p:txBody>
          <a:bodyPr wrap="square">
            <a:spAutoFit/>
          </a:bodyPr>
          <a:lstStyle/>
          <a:p>
            <a:r>
              <a:rPr lang="en-US" b="1" dirty="0">
                <a:solidFill>
                  <a:srgbClr val="FF0000"/>
                </a:solidFill>
                <a:latin typeface="Arial" pitchFamily="34" charset="0"/>
                <a:ea typeface="Times New Roman" pitchFamily="18" charset="0"/>
                <a:cs typeface="Arial" pitchFamily="34" charset="0"/>
              </a:rPr>
              <a:t>T</a:t>
            </a:r>
            <a:r>
              <a:rPr lang="tr-TR" b="1" dirty="0">
                <a:solidFill>
                  <a:srgbClr val="FF0000"/>
                </a:solidFill>
                <a:latin typeface="Arial" pitchFamily="34" charset="0"/>
                <a:ea typeface="Times New Roman" pitchFamily="18" charset="0"/>
                <a:cs typeface="Arial" pitchFamily="34" charset="0"/>
              </a:rPr>
              <a:t>AŞKIN VE RÜSUBAT </a:t>
            </a:r>
            <a:r>
              <a:rPr lang="en-US" b="1" dirty="0">
                <a:solidFill>
                  <a:srgbClr val="FF0000"/>
                </a:solidFill>
                <a:latin typeface="Arial" pitchFamily="34" charset="0"/>
                <a:ea typeface="Times New Roman" pitchFamily="18" charset="0"/>
                <a:cs typeface="Arial" pitchFamily="34" charset="0"/>
              </a:rPr>
              <a:t>KONTROLÜ</a:t>
            </a:r>
            <a:r>
              <a:rPr lang="tr-TR" b="1" dirty="0">
                <a:solidFill>
                  <a:srgbClr val="FF0000"/>
                </a:solidFill>
                <a:latin typeface="Arial" pitchFamily="34" charset="0"/>
                <a:ea typeface="Times New Roman" pitchFamily="18" charset="0"/>
                <a:cs typeface="Arial" pitchFamily="34" charset="0"/>
              </a:rPr>
              <a:t> ÇALIŞMALARI</a:t>
            </a:r>
            <a:endParaRPr lang="tr-TR" dirty="0"/>
          </a:p>
        </p:txBody>
      </p:sp>
    </p:spTree>
    <p:extLst>
      <p:ext uri="{BB962C8B-B14F-4D97-AF65-F5344CB8AC3E}">
        <p14:creationId xmlns:p14="http://schemas.microsoft.com/office/powerpoint/2010/main" val="25042740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3961" y="1402784"/>
            <a:ext cx="4512501" cy="3168352"/>
          </a:xfrm>
          <a:prstGeom prst="rect">
            <a:avLst/>
          </a:prstGeom>
        </p:spPr>
      </p:pic>
      <p:sp>
        <p:nvSpPr>
          <p:cNvPr id="5" name="9 Dikdörtgen"/>
          <p:cNvSpPr/>
          <p:nvPr/>
        </p:nvSpPr>
        <p:spPr>
          <a:xfrm>
            <a:off x="1496616" y="4570972"/>
            <a:ext cx="413995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Aydın-Umurlu-Köşk Dere (2009)</a:t>
            </a:r>
            <a:endParaRPr lang="tr-TR" sz="1400" dirty="0">
              <a:solidFill>
                <a:srgbClr val="FF0000"/>
              </a:solidFill>
              <a:latin typeface="Arial" pitchFamily="34" charset="0"/>
              <a:cs typeface="Arial" pitchFamily="34" charset="0"/>
            </a:endParaRPr>
          </a:p>
        </p:txBody>
      </p:sp>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3014" y="2780928"/>
            <a:ext cx="4363731" cy="3146784"/>
          </a:xfrm>
          <a:prstGeom prst="rect">
            <a:avLst/>
          </a:prstGeom>
        </p:spPr>
      </p:pic>
      <p:sp>
        <p:nvSpPr>
          <p:cNvPr id="8" name="9 Dikdörtgen"/>
          <p:cNvSpPr/>
          <p:nvPr/>
        </p:nvSpPr>
        <p:spPr>
          <a:xfrm>
            <a:off x="5746324" y="5927713"/>
            <a:ext cx="2945099"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İskenderun-Karaçay (31.10.2011)</a:t>
            </a:r>
            <a:endParaRPr lang="tr-TR" sz="1400" dirty="0">
              <a:solidFill>
                <a:srgbClr val="FF0000"/>
              </a:solidFill>
              <a:latin typeface="Arial" pitchFamily="34" charset="0"/>
              <a:cs typeface="Arial" pitchFamily="34" charset="0"/>
            </a:endParaRPr>
          </a:p>
        </p:txBody>
      </p:sp>
      <p:sp>
        <p:nvSpPr>
          <p:cNvPr id="7" name="Dikdörtgen 6"/>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sp>
        <p:nvSpPr>
          <p:cNvPr id="9" name="Dikdörtgen 8"/>
          <p:cNvSpPr/>
          <p:nvPr/>
        </p:nvSpPr>
        <p:spPr>
          <a:xfrm>
            <a:off x="523960" y="894954"/>
            <a:ext cx="5688632" cy="507831"/>
          </a:xfrm>
          <a:prstGeom prst="rect">
            <a:avLst/>
          </a:prstGeom>
        </p:spPr>
        <p:txBody>
          <a:bodyPr wrap="square">
            <a:spAutoFit/>
          </a:bodyPr>
          <a:lstStyle/>
          <a:p>
            <a:pPr algn="just">
              <a:lnSpc>
                <a:spcPct val="150000"/>
              </a:lnSpc>
            </a:pPr>
            <a:r>
              <a:rPr lang="tr-TR" b="1" dirty="0">
                <a:solidFill>
                  <a:srgbClr val="0000FF"/>
                </a:solidFill>
                <a:latin typeface="Arial" panose="020B0604020202020204" pitchFamily="34" charset="0"/>
                <a:cs typeface="Arial" panose="020B0604020202020204" pitchFamily="34" charset="0"/>
              </a:rPr>
              <a:t>Uygunsuz geçiş yapıları (kara, tren yolu vb.)</a:t>
            </a:r>
          </a:p>
        </p:txBody>
      </p:sp>
    </p:spTree>
    <p:extLst>
      <p:ext uri="{BB962C8B-B14F-4D97-AF65-F5344CB8AC3E}">
        <p14:creationId xmlns:p14="http://schemas.microsoft.com/office/powerpoint/2010/main" val="12747559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Dikdörtgen"/>
          <p:cNvSpPr/>
          <p:nvPr/>
        </p:nvSpPr>
        <p:spPr>
          <a:xfrm>
            <a:off x="442989" y="4365105"/>
            <a:ext cx="3645915"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Mersi-Mut-Mut Deresi (13.10.2009)</a:t>
            </a:r>
            <a:endParaRPr lang="tr-TR" sz="1400" dirty="0">
              <a:solidFill>
                <a:srgbClr val="FF0000"/>
              </a:solidFill>
              <a:latin typeface="Arial" pitchFamily="34" charset="0"/>
              <a:cs typeface="Arial" pitchFamily="34" charset="0"/>
            </a:endParaRPr>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82384" y="3093813"/>
            <a:ext cx="4484037" cy="2981408"/>
          </a:xfrm>
          <a:prstGeom prst="rect">
            <a:avLst/>
          </a:prstGeom>
        </p:spPr>
      </p:pic>
      <p:sp>
        <p:nvSpPr>
          <p:cNvPr id="11" name="9 Dikdörtgen"/>
          <p:cNvSpPr/>
          <p:nvPr/>
        </p:nvSpPr>
        <p:spPr>
          <a:xfrm>
            <a:off x="5087412" y="6168680"/>
            <a:ext cx="3465988"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Mersi-Mut-Mut Deresi (09.11.2009)</a:t>
            </a:r>
            <a:endParaRPr lang="tr-TR" sz="1400" dirty="0">
              <a:solidFill>
                <a:srgbClr val="FF0000"/>
              </a:solidFill>
              <a:latin typeface="Arial" pitchFamily="34" charset="0"/>
              <a:cs typeface="Arial" pitchFamily="34" charset="0"/>
            </a:endParaRPr>
          </a:p>
        </p:txBody>
      </p:sp>
      <p:pic>
        <p:nvPicPr>
          <p:cNvPr id="13" name="Resim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7965" y="1251594"/>
            <a:ext cx="4574418" cy="3041502"/>
          </a:xfrm>
          <a:prstGeom prst="rect">
            <a:avLst/>
          </a:prstGeom>
        </p:spPr>
      </p:pic>
      <p:sp>
        <p:nvSpPr>
          <p:cNvPr id="12" name="Dikdörtgen 11"/>
          <p:cNvSpPr/>
          <p:nvPr/>
        </p:nvSpPr>
        <p:spPr>
          <a:xfrm>
            <a:off x="1280593" y="426596"/>
            <a:ext cx="7511739" cy="553998"/>
          </a:xfrm>
          <a:prstGeom prst="rect">
            <a:avLst/>
          </a:prstGeom>
        </p:spPr>
        <p:txBody>
          <a:bodyPr wrap="square">
            <a:spAutoFit/>
          </a:bodyPr>
          <a:lstStyle/>
          <a:p>
            <a:pPr algn="ctr">
              <a:lnSpc>
                <a:spcPct val="150000"/>
              </a:lnSpc>
              <a:spcBef>
                <a:spcPct val="0"/>
              </a:spcBef>
            </a:pPr>
            <a:r>
              <a:rPr lang="tr-TR" sz="2000" b="1" spc="50" dirty="0">
                <a:ln w="11430"/>
                <a:solidFill>
                  <a:srgbClr val="FF0000"/>
                </a:solidFill>
                <a:latin typeface="Arial" pitchFamily="34" charset="0"/>
                <a:cs typeface="Arial" pitchFamily="34" charset="0"/>
              </a:rPr>
              <a:t>AKARSU YATAKLARINA YAPILAN MENFİ MÜDAHALELER</a:t>
            </a:r>
          </a:p>
        </p:txBody>
      </p:sp>
      <p:sp>
        <p:nvSpPr>
          <p:cNvPr id="14" name="Dikdörtgen 13"/>
          <p:cNvSpPr/>
          <p:nvPr/>
        </p:nvSpPr>
        <p:spPr>
          <a:xfrm>
            <a:off x="632520" y="830264"/>
            <a:ext cx="5688632" cy="507831"/>
          </a:xfrm>
          <a:prstGeom prst="rect">
            <a:avLst/>
          </a:prstGeom>
        </p:spPr>
        <p:txBody>
          <a:bodyPr wrap="square">
            <a:spAutoFit/>
          </a:bodyPr>
          <a:lstStyle/>
          <a:p>
            <a:pPr algn="just">
              <a:lnSpc>
                <a:spcPct val="150000"/>
              </a:lnSpc>
            </a:pPr>
            <a:r>
              <a:rPr lang="tr-TR" b="1" dirty="0">
                <a:solidFill>
                  <a:srgbClr val="0000FF"/>
                </a:solidFill>
                <a:latin typeface="Arial" panose="020B0604020202020204" pitchFamily="34" charset="0"/>
                <a:cs typeface="Arial" panose="020B0604020202020204" pitchFamily="34" charset="0"/>
              </a:rPr>
              <a:t>Uygunsuz geçiş yapıları</a:t>
            </a:r>
          </a:p>
        </p:txBody>
      </p:sp>
    </p:spTree>
    <p:extLst>
      <p:ext uri="{BB962C8B-B14F-4D97-AF65-F5344CB8AC3E}">
        <p14:creationId xmlns:p14="http://schemas.microsoft.com/office/powerpoint/2010/main" val="38188734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3271" y="1306193"/>
            <a:ext cx="3888432" cy="5184576"/>
          </a:xfrm>
          <a:prstGeom prst="rect">
            <a:avLst/>
          </a:prstGeom>
        </p:spPr>
      </p:pic>
      <p:cxnSp>
        <p:nvCxnSpPr>
          <p:cNvPr id="5" name="Düz Ok Bağlayıcısı 4"/>
          <p:cNvCxnSpPr/>
          <p:nvPr/>
        </p:nvCxnSpPr>
        <p:spPr>
          <a:xfrm>
            <a:off x="1010902" y="2742557"/>
            <a:ext cx="434055" cy="122421"/>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Dikdörtgen 5"/>
          <p:cNvSpPr/>
          <p:nvPr/>
        </p:nvSpPr>
        <p:spPr>
          <a:xfrm>
            <a:off x="707128" y="4167549"/>
            <a:ext cx="1475656" cy="461665"/>
          </a:xfrm>
          <a:prstGeom prst="rect">
            <a:avLst/>
          </a:prstGeom>
        </p:spPr>
        <p:txBody>
          <a:bodyPr wrap="square">
            <a:spAutoFit/>
          </a:bodyPr>
          <a:lstStyle/>
          <a:p>
            <a:pPr algn="just">
              <a:lnSpc>
                <a:spcPct val="150000"/>
              </a:lnSpc>
            </a:pPr>
            <a:r>
              <a:rPr lang="tr-TR" sz="1600" b="1" dirty="0">
                <a:solidFill>
                  <a:srgbClr val="FF0000"/>
                </a:solidFill>
                <a:latin typeface="Arial" pitchFamily="34" charset="0"/>
                <a:cs typeface="Arial" pitchFamily="34" charset="0"/>
              </a:rPr>
              <a:t>Tren Yolu</a:t>
            </a:r>
          </a:p>
        </p:txBody>
      </p:sp>
      <p:sp>
        <p:nvSpPr>
          <p:cNvPr id="7" name="Dikdörtgen 6"/>
          <p:cNvSpPr/>
          <p:nvPr/>
        </p:nvSpPr>
        <p:spPr>
          <a:xfrm>
            <a:off x="527876" y="2204865"/>
            <a:ext cx="2625268" cy="461665"/>
          </a:xfrm>
          <a:prstGeom prst="rect">
            <a:avLst/>
          </a:prstGeom>
        </p:spPr>
        <p:txBody>
          <a:bodyPr wrap="square">
            <a:spAutoFit/>
          </a:bodyPr>
          <a:lstStyle/>
          <a:p>
            <a:pPr algn="just">
              <a:lnSpc>
                <a:spcPct val="150000"/>
              </a:lnSpc>
            </a:pPr>
            <a:r>
              <a:rPr lang="tr-TR" sz="1600" b="1" dirty="0">
                <a:solidFill>
                  <a:srgbClr val="FF0000"/>
                </a:solidFill>
                <a:latin typeface="Arial" pitchFamily="34" charset="0"/>
                <a:cs typeface="Arial" pitchFamily="34" charset="0"/>
              </a:rPr>
              <a:t>Samsun-Ordu Karayolu</a:t>
            </a:r>
          </a:p>
        </p:txBody>
      </p:sp>
      <p:cxnSp>
        <p:nvCxnSpPr>
          <p:cNvPr id="8" name="Düz Ok Bağlayıcısı 7"/>
          <p:cNvCxnSpPr/>
          <p:nvPr/>
        </p:nvCxnSpPr>
        <p:spPr>
          <a:xfrm flipV="1">
            <a:off x="1305149" y="3922618"/>
            <a:ext cx="279617" cy="360041"/>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Düz Ok Bağlayıcısı 11"/>
          <p:cNvCxnSpPr/>
          <p:nvPr/>
        </p:nvCxnSpPr>
        <p:spPr>
          <a:xfrm flipH="1">
            <a:off x="3134085" y="3036392"/>
            <a:ext cx="793780" cy="157859"/>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Dikdörtgen 14"/>
          <p:cNvSpPr/>
          <p:nvPr/>
        </p:nvSpPr>
        <p:spPr>
          <a:xfrm>
            <a:off x="3257788" y="3036392"/>
            <a:ext cx="1475656" cy="461665"/>
          </a:xfrm>
          <a:prstGeom prst="rect">
            <a:avLst/>
          </a:prstGeom>
        </p:spPr>
        <p:txBody>
          <a:bodyPr wrap="square">
            <a:spAutoFit/>
          </a:bodyPr>
          <a:lstStyle/>
          <a:p>
            <a:pPr algn="just">
              <a:lnSpc>
                <a:spcPct val="150000"/>
              </a:lnSpc>
            </a:pPr>
            <a:r>
              <a:rPr lang="tr-TR" sz="1600" b="1" dirty="0" err="1">
                <a:solidFill>
                  <a:srgbClr val="FF0000"/>
                </a:solidFill>
                <a:latin typeface="Arial" pitchFamily="34" charset="0"/>
                <a:cs typeface="Arial" pitchFamily="34" charset="0"/>
              </a:rPr>
              <a:t>Büzlü</a:t>
            </a:r>
            <a:r>
              <a:rPr lang="tr-TR" sz="1600" b="1" dirty="0">
                <a:solidFill>
                  <a:srgbClr val="FF0000"/>
                </a:solidFill>
                <a:latin typeface="Arial" pitchFamily="34" charset="0"/>
                <a:cs typeface="Arial" pitchFamily="34" charset="0"/>
              </a:rPr>
              <a:t> geçiş</a:t>
            </a:r>
          </a:p>
        </p:txBody>
      </p:sp>
      <p:sp>
        <p:nvSpPr>
          <p:cNvPr id="17" name="9 Dikdörtgen"/>
          <p:cNvSpPr/>
          <p:nvPr/>
        </p:nvSpPr>
        <p:spPr>
          <a:xfrm>
            <a:off x="4881554" y="6271878"/>
            <a:ext cx="4255324" cy="523220"/>
          </a:xfrm>
          <a:prstGeom prst="rect">
            <a:avLst/>
          </a:prstGeom>
        </p:spPr>
        <p:txBody>
          <a:bodyPr wrap="square">
            <a:spAutoFit/>
          </a:bodyPr>
          <a:lstStyle/>
          <a:p>
            <a:pPr algn="ctr"/>
            <a:r>
              <a:rPr lang="tr-TR" sz="1400" b="1" dirty="0">
                <a:solidFill>
                  <a:srgbClr val="FF0000"/>
                </a:solidFill>
                <a:latin typeface="Arial" pitchFamily="34" charset="0"/>
                <a:cs typeface="Arial" pitchFamily="34" charset="0"/>
              </a:rPr>
              <a:t>Samsun-Merkez-İncirli Dere</a:t>
            </a:r>
          </a:p>
          <a:p>
            <a:pPr algn="ctr"/>
            <a:r>
              <a:rPr lang="tr-TR" sz="1400" b="1" dirty="0">
                <a:solidFill>
                  <a:srgbClr val="FF0000"/>
                </a:solidFill>
                <a:latin typeface="Arial" pitchFamily="34" charset="0"/>
                <a:cs typeface="Arial" pitchFamily="34" charset="0"/>
              </a:rPr>
              <a:t>04.07.2012 tarihinde yaşanan taşkın sonrası</a:t>
            </a:r>
            <a:endParaRPr lang="tr-TR" sz="1400" dirty="0">
              <a:solidFill>
                <a:srgbClr val="FF0000"/>
              </a:solidFill>
              <a:latin typeface="Arial" pitchFamily="34" charset="0"/>
              <a:cs typeface="Arial" pitchFamily="34" charset="0"/>
            </a:endParaRPr>
          </a:p>
        </p:txBody>
      </p:sp>
      <p:sp>
        <p:nvSpPr>
          <p:cNvPr id="13" name="Dikdörtgen 12"/>
          <p:cNvSpPr/>
          <p:nvPr/>
        </p:nvSpPr>
        <p:spPr>
          <a:xfrm>
            <a:off x="1064568" y="870795"/>
            <a:ext cx="5688632" cy="507831"/>
          </a:xfrm>
          <a:prstGeom prst="rect">
            <a:avLst/>
          </a:prstGeom>
        </p:spPr>
        <p:txBody>
          <a:bodyPr wrap="square">
            <a:spAutoFit/>
          </a:bodyPr>
          <a:lstStyle/>
          <a:p>
            <a:pPr algn="just">
              <a:lnSpc>
                <a:spcPct val="150000"/>
              </a:lnSpc>
            </a:pPr>
            <a:r>
              <a:rPr lang="tr-TR" b="1" dirty="0">
                <a:solidFill>
                  <a:srgbClr val="0000FF"/>
                </a:solidFill>
                <a:latin typeface="Arial" panose="020B0604020202020204" pitchFamily="34" charset="0"/>
                <a:cs typeface="Arial" panose="020B0604020202020204" pitchFamily="34" charset="0"/>
              </a:rPr>
              <a:t>Uygunsuz geçiş yapıları (kara, tren yolu vb.)</a:t>
            </a:r>
          </a:p>
        </p:txBody>
      </p:sp>
      <p:pic>
        <p:nvPicPr>
          <p:cNvPr id="14" name="Picture 2" descr="D:\ARAZİ RESİMLER\TAŞKIN FOTOĞRAF SERGİ Bölgelerden-ERGÜN\taşkın ve çalışmalar\incirli deresi (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69828" y="3889037"/>
            <a:ext cx="4259636" cy="2325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Dikdörtgen 15"/>
          <p:cNvSpPr/>
          <p:nvPr/>
        </p:nvSpPr>
        <p:spPr>
          <a:xfrm>
            <a:off x="1280593" y="426596"/>
            <a:ext cx="7511739" cy="553998"/>
          </a:xfrm>
          <a:prstGeom prst="rect">
            <a:avLst/>
          </a:prstGeom>
        </p:spPr>
        <p:txBody>
          <a:bodyPr wrap="square">
            <a:spAutoFit/>
          </a:bodyPr>
          <a:lstStyle/>
          <a:p>
            <a:pPr algn="ctr">
              <a:lnSpc>
                <a:spcPct val="150000"/>
              </a:lnSpc>
              <a:spcBef>
                <a:spcPct val="0"/>
              </a:spcBef>
            </a:pPr>
            <a:r>
              <a:rPr lang="tr-TR" sz="2000" b="1" spc="50" dirty="0">
                <a:ln w="11430"/>
                <a:solidFill>
                  <a:srgbClr val="FF0000"/>
                </a:solidFill>
                <a:latin typeface="Arial" pitchFamily="34" charset="0"/>
                <a:cs typeface="Arial" pitchFamily="34" charset="0"/>
              </a:rPr>
              <a:t>AKARSU YATAKLARINA YAPILAN MENFİ MÜDAHALELER</a:t>
            </a:r>
          </a:p>
        </p:txBody>
      </p:sp>
      <p:sp>
        <p:nvSpPr>
          <p:cNvPr id="19" name="9 Dikdörtgen"/>
          <p:cNvSpPr/>
          <p:nvPr/>
        </p:nvSpPr>
        <p:spPr>
          <a:xfrm>
            <a:off x="485264" y="6490770"/>
            <a:ext cx="4255324" cy="307777"/>
          </a:xfrm>
          <a:prstGeom prst="rect">
            <a:avLst/>
          </a:prstGeom>
        </p:spPr>
        <p:txBody>
          <a:bodyPr wrap="square">
            <a:spAutoFit/>
          </a:bodyPr>
          <a:lstStyle/>
          <a:p>
            <a:pPr algn="ctr"/>
            <a:r>
              <a:rPr lang="tr-TR" sz="1400" b="1" dirty="0">
                <a:solidFill>
                  <a:srgbClr val="FF0000"/>
                </a:solidFill>
                <a:latin typeface="Arial" pitchFamily="34" charset="0"/>
                <a:cs typeface="Arial" pitchFamily="34" charset="0"/>
              </a:rPr>
              <a:t>Samsun-Merkez-İncirli Dere (03.08.2012)</a:t>
            </a:r>
            <a:endParaRPr lang="tr-TR" sz="1400" dirty="0">
              <a:solidFill>
                <a:srgbClr val="FF0000"/>
              </a:solidFill>
              <a:latin typeface="Arial" pitchFamily="34" charset="0"/>
              <a:cs typeface="Arial" pitchFamily="34" charset="0"/>
            </a:endParaRPr>
          </a:p>
        </p:txBody>
      </p:sp>
      <p:pic>
        <p:nvPicPr>
          <p:cNvPr id="20" name="Picture 2" descr="C:\Users\hayrettin.mumcu.DSIBIM\Pictures\Samsun-Canik incirli_deresi Taş. (24.07.2012)\IMG_0379.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57147" y="1306194"/>
            <a:ext cx="4272317" cy="2365865"/>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4782275" y="3614841"/>
            <a:ext cx="4499950" cy="276999"/>
          </a:xfrm>
          <a:prstGeom prst="rect">
            <a:avLst/>
          </a:prstGeom>
        </p:spPr>
        <p:txBody>
          <a:bodyPr wrap="none">
            <a:spAutoFit/>
          </a:bodyPr>
          <a:lstStyle/>
          <a:p>
            <a:pPr algn="ctr"/>
            <a:r>
              <a:rPr lang="tr-TR" sz="1200" b="1" dirty="0">
                <a:solidFill>
                  <a:srgbClr val="FF0000"/>
                </a:solidFill>
                <a:latin typeface="Arial" pitchFamily="34" charset="0"/>
                <a:cs typeface="Arial" pitchFamily="34" charset="0"/>
              </a:rPr>
              <a:t>Büzler tıkanarak taşkın zararının artmasına sebep olmuştur</a:t>
            </a:r>
            <a:endParaRPr lang="tr-TR" sz="1200"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6321294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0512" y="1442428"/>
            <a:ext cx="4379916" cy="3066692"/>
          </a:xfrm>
          <a:prstGeom prst="rect">
            <a:avLst/>
          </a:prstGeom>
          <a:ln>
            <a:noFill/>
          </a:ln>
          <a:effectLst/>
        </p:spPr>
      </p:pic>
      <p:sp>
        <p:nvSpPr>
          <p:cNvPr id="7" name="Dikdörtgen 6"/>
          <p:cNvSpPr/>
          <p:nvPr/>
        </p:nvSpPr>
        <p:spPr>
          <a:xfrm>
            <a:off x="2000674" y="888431"/>
            <a:ext cx="1584175" cy="461665"/>
          </a:xfrm>
          <a:prstGeom prst="rect">
            <a:avLst/>
          </a:prstGeom>
        </p:spPr>
        <p:txBody>
          <a:bodyPr wrap="square">
            <a:spAutoFit/>
          </a:bodyPr>
          <a:lstStyle/>
          <a:p>
            <a:pPr algn="just">
              <a:lnSpc>
                <a:spcPct val="150000"/>
              </a:lnSpc>
              <a:buClrTx/>
            </a:pPr>
            <a:r>
              <a:rPr lang="tr-TR" sz="1600" b="1" dirty="0">
                <a:solidFill>
                  <a:srgbClr val="FF0000"/>
                </a:solidFill>
                <a:latin typeface="Arial" pitchFamily="34" charset="0"/>
                <a:cs typeface="Arial" pitchFamily="34" charset="0"/>
              </a:rPr>
              <a:t>Uygunsuz</a:t>
            </a:r>
          </a:p>
        </p:txBody>
      </p:sp>
      <p:sp>
        <p:nvSpPr>
          <p:cNvPr id="8" name="Dikdörtgen 7"/>
          <p:cNvSpPr/>
          <p:nvPr/>
        </p:nvSpPr>
        <p:spPr>
          <a:xfrm>
            <a:off x="6465168" y="2641625"/>
            <a:ext cx="1475656" cy="461665"/>
          </a:xfrm>
          <a:prstGeom prst="rect">
            <a:avLst/>
          </a:prstGeom>
        </p:spPr>
        <p:txBody>
          <a:bodyPr wrap="square">
            <a:spAutoFit/>
          </a:bodyPr>
          <a:lstStyle/>
          <a:p>
            <a:pPr algn="just">
              <a:lnSpc>
                <a:spcPct val="150000"/>
              </a:lnSpc>
              <a:buClrTx/>
            </a:pPr>
            <a:r>
              <a:rPr lang="tr-TR" sz="1600" b="1" dirty="0">
                <a:solidFill>
                  <a:srgbClr val="FF0000"/>
                </a:solidFill>
                <a:latin typeface="Arial" pitchFamily="34" charset="0"/>
                <a:cs typeface="Arial" pitchFamily="34" charset="0"/>
              </a:rPr>
              <a:t>Uygun</a:t>
            </a:r>
          </a:p>
        </p:txBody>
      </p:sp>
      <p:sp>
        <p:nvSpPr>
          <p:cNvPr id="15" name="Dikdörtgen 14"/>
          <p:cNvSpPr/>
          <p:nvPr/>
        </p:nvSpPr>
        <p:spPr>
          <a:xfrm>
            <a:off x="1280593" y="354722"/>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sp>
        <p:nvSpPr>
          <p:cNvPr id="11" name="9 Dikdörtgen"/>
          <p:cNvSpPr/>
          <p:nvPr/>
        </p:nvSpPr>
        <p:spPr>
          <a:xfrm>
            <a:off x="770250" y="4584890"/>
            <a:ext cx="3960440" cy="523220"/>
          </a:xfrm>
          <a:prstGeom prst="rect">
            <a:avLst/>
          </a:prstGeom>
        </p:spPr>
        <p:txBody>
          <a:bodyPr wrap="square">
            <a:spAutoFit/>
          </a:bodyPr>
          <a:lstStyle/>
          <a:p>
            <a:r>
              <a:rPr lang="tr-TR" sz="1400" b="1" dirty="0">
                <a:solidFill>
                  <a:srgbClr val="FF0000"/>
                </a:solidFill>
                <a:latin typeface="Arial" pitchFamily="34" charset="0"/>
                <a:cs typeface="Arial" pitchFamily="34" charset="0"/>
              </a:rPr>
              <a:t>Hatay-İskenderun </a:t>
            </a:r>
            <a:r>
              <a:rPr lang="tr-TR" sz="1400" b="1" dirty="0" err="1">
                <a:solidFill>
                  <a:srgbClr val="FF0000"/>
                </a:solidFill>
                <a:latin typeface="Arial" pitchFamily="34" charset="0"/>
                <a:cs typeface="Arial" pitchFamily="34" charset="0"/>
              </a:rPr>
              <a:t>Aşkarbeyli</a:t>
            </a:r>
            <a:r>
              <a:rPr lang="tr-TR" sz="1400" b="1" dirty="0">
                <a:solidFill>
                  <a:srgbClr val="FF0000"/>
                </a:solidFill>
                <a:latin typeface="Arial" pitchFamily="34" charset="0"/>
                <a:cs typeface="Arial" pitchFamily="34" charset="0"/>
              </a:rPr>
              <a:t> Feyezan Kanalı</a:t>
            </a:r>
          </a:p>
          <a:p>
            <a:r>
              <a:rPr lang="tr-TR" sz="1400" b="1" dirty="0">
                <a:solidFill>
                  <a:srgbClr val="FF0000"/>
                </a:solidFill>
                <a:latin typeface="Arial" pitchFamily="34" charset="0"/>
                <a:cs typeface="Arial" pitchFamily="34" charset="0"/>
              </a:rPr>
              <a:t>(14.11.2006 taşkını sonrası)</a:t>
            </a:r>
            <a:endParaRPr lang="tr-TR" sz="1400" dirty="0">
              <a:solidFill>
                <a:srgbClr val="FF0000"/>
              </a:solidFill>
              <a:latin typeface="Arial" pitchFamily="34" charset="0"/>
              <a:cs typeface="Arial" pitchFamily="34" charset="0"/>
            </a:endParaRPr>
          </a:p>
        </p:txBody>
      </p:sp>
      <p:sp>
        <p:nvSpPr>
          <p:cNvPr id="16" name="9 Dikdörtgen"/>
          <p:cNvSpPr/>
          <p:nvPr/>
        </p:nvSpPr>
        <p:spPr>
          <a:xfrm>
            <a:off x="5602906" y="6285115"/>
            <a:ext cx="413995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Artvin-Arhavi-Ortacalar (16.06.2006)</a:t>
            </a:r>
            <a:endParaRPr lang="tr-TR" sz="1400" dirty="0">
              <a:solidFill>
                <a:srgbClr val="FF0000"/>
              </a:solidFill>
              <a:latin typeface="Arial" pitchFamily="34" charset="0"/>
              <a:cs typeface="Arial" pitchFamily="34" charset="0"/>
            </a:endParaRPr>
          </a:p>
        </p:txBody>
      </p:sp>
      <p:pic>
        <p:nvPicPr>
          <p:cNvPr id="2" name="Resim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4978" y="3200706"/>
            <a:ext cx="4320511" cy="3050394"/>
          </a:xfrm>
          <a:prstGeom prst="rect">
            <a:avLst/>
          </a:prstGeom>
        </p:spPr>
      </p:pic>
      <p:cxnSp>
        <p:nvCxnSpPr>
          <p:cNvPr id="17" name="Düz Ok Bağlayıcısı 16"/>
          <p:cNvCxnSpPr/>
          <p:nvPr/>
        </p:nvCxnSpPr>
        <p:spPr>
          <a:xfrm flipV="1">
            <a:off x="5241033" y="4666481"/>
            <a:ext cx="279617" cy="360041"/>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8207282"/>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ikdörtgen 5"/>
          <p:cNvSpPr/>
          <p:nvPr/>
        </p:nvSpPr>
        <p:spPr>
          <a:xfrm>
            <a:off x="1055054" y="1029077"/>
            <a:ext cx="6732285" cy="507831"/>
          </a:xfrm>
          <a:prstGeom prst="rect">
            <a:avLst/>
          </a:prstGeom>
        </p:spPr>
        <p:txBody>
          <a:bodyPr wrap="square">
            <a:spAutoFit/>
          </a:bodyPr>
          <a:lstStyle/>
          <a:p>
            <a:pPr algn="just">
              <a:lnSpc>
                <a:spcPct val="150000"/>
              </a:lnSpc>
            </a:pPr>
            <a:r>
              <a:rPr lang="tr-TR" b="1" dirty="0">
                <a:solidFill>
                  <a:srgbClr val="0000FF"/>
                </a:solidFill>
                <a:latin typeface="Arial" panose="020B0604020202020204" pitchFamily="34" charset="0"/>
                <a:cs typeface="Arial" panose="020B0604020202020204" pitchFamily="34" charset="0"/>
              </a:rPr>
              <a:t>Uygunsuz geçiş yapıları (köprü, menfez, büz)</a:t>
            </a:r>
          </a:p>
        </p:txBody>
      </p:sp>
      <p:pic>
        <p:nvPicPr>
          <p:cNvPr id="9" name="Picture 3" descr="IM000898"/>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137" y="1642935"/>
            <a:ext cx="7225196" cy="4450361"/>
          </a:xfrm>
          <a:prstGeom prst="rect">
            <a:avLst/>
          </a:prstGeom>
          <a:ln>
            <a:noFill/>
          </a:ln>
          <a:effectLst/>
          <a:extLst>
            <a:ext uri="{909E8E84-426E-40DD-AFC4-6F175D3DCCD1}">
              <a14:hiddenFill xmlns:a14="http://schemas.microsoft.com/office/drawing/2010/main">
                <a:solidFill>
                  <a:srgbClr val="FFFFFF"/>
                </a:solidFill>
              </a14:hiddenFill>
            </a:ext>
          </a:extLst>
        </p:spPr>
      </p:pic>
      <p:cxnSp>
        <p:nvCxnSpPr>
          <p:cNvPr id="10" name="Düz Ok Bağlayıcısı 9"/>
          <p:cNvCxnSpPr/>
          <p:nvPr/>
        </p:nvCxnSpPr>
        <p:spPr>
          <a:xfrm>
            <a:off x="4232920" y="3751064"/>
            <a:ext cx="0" cy="339844"/>
          </a:xfrm>
          <a:prstGeom prst="straightConnector1">
            <a:avLst/>
          </a:prstGeom>
          <a:ln>
            <a:headEnd type="arrow"/>
            <a:tailEnd type="arrow"/>
          </a:ln>
          <a:effectLst/>
        </p:spPr>
        <p:style>
          <a:lnRef idx="2">
            <a:schemeClr val="accent2"/>
          </a:lnRef>
          <a:fillRef idx="0">
            <a:schemeClr val="accent2"/>
          </a:fillRef>
          <a:effectRef idx="1">
            <a:schemeClr val="accent2"/>
          </a:effectRef>
          <a:fontRef idx="minor">
            <a:schemeClr val="tx1"/>
          </a:fontRef>
        </p:style>
      </p:cxnSp>
      <p:cxnSp>
        <p:nvCxnSpPr>
          <p:cNvPr id="11" name="Düz Ok Bağlayıcısı 10"/>
          <p:cNvCxnSpPr/>
          <p:nvPr/>
        </p:nvCxnSpPr>
        <p:spPr>
          <a:xfrm>
            <a:off x="4437632" y="3068960"/>
            <a:ext cx="0" cy="1241152"/>
          </a:xfrm>
          <a:prstGeom prst="straightConnector1">
            <a:avLst/>
          </a:prstGeom>
          <a:ln>
            <a:headEnd type="arrow"/>
            <a:tailEnd type="arrow"/>
          </a:ln>
          <a:effectLst/>
        </p:spPr>
        <p:style>
          <a:lnRef idx="2">
            <a:schemeClr val="accent2"/>
          </a:lnRef>
          <a:fillRef idx="0">
            <a:schemeClr val="accent2"/>
          </a:fillRef>
          <a:effectRef idx="1">
            <a:schemeClr val="accent2"/>
          </a:effectRef>
          <a:fontRef idx="minor">
            <a:schemeClr val="tx1"/>
          </a:fontRef>
        </p:style>
      </p:cxnSp>
      <p:sp>
        <p:nvSpPr>
          <p:cNvPr id="13" name="9 Dikdörtgen"/>
          <p:cNvSpPr/>
          <p:nvPr/>
        </p:nvSpPr>
        <p:spPr>
          <a:xfrm>
            <a:off x="4160912" y="6146095"/>
            <a:ext cx="2232248"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Rize-İyidere</a:t>
            </a:r>
            <a:endParaRPr lang="tr-TR" sz="1400" dirty="0">
              <a:solidFill>
                <a:srgbClr val="FF0000"/>
              </a:solidFill>
              <a:latin typeface="Arial" pitchFamily="34" charset="0"/>
              <a:cs typeface="Arial" pitchFamily="34" charset="0"/>
            </a:endParaRPr>
          </a:p>
        </p:txBody>
      </p:sp>
      <p:sp>
        <p:nvSpPr>
          <p:cNvPr id="14" name="Dikdörtgen 13"/>
          <p:cNvSpPr/>
          <p:nvPr/>
        </p:nvSpPr>
        <p:spPr>
          <a:xfrm>
            <a:off x="1280593" y="426596"/>
            <a:ext cx="7511739" cy="553998"/>
          </a:xfrm>
          <a:prstGeom prst="rect">
            <a:avLst/>
          </a:prstGeom>
        </p:spPr>
        <p:txBody>
          <a:bodyPr wrap="square">
            <a:spAutoFit/>
          </a:bodyPr>
          <a:lstStyle/>
          <a:p>
            <a:pPr algn="ctr">
              <a:lnSpc>
                <a:spcPct val="150000"/>
              </a:lnSpc>
              <a:spcBef>
                <a:spcPct val="0"/>
              </a:spcBef>
            </a:pPr>
            <a:r>
              <a:rPr lang="tr-TR" sz="2000" b="1" spc="50" dirty="0">
                <a:ln w="11430"/>
                <a:solidFill>
                  <a:srgbClr val="FF0000"/>
                </a:solidFill>
                <a:latin typeface="Arial" pitchFamily="34" charset="0"/>
                <a:cs typeface="Arial" pitchFamily="34" charset="0"/>
              </a:rPr>
              <a:t>AKARSU YATAKLARINA YAPILAN MENFİ MÜDAHALELER</a:t>
            </a:r>
          </a:p>
        </p:txBody>
      </p:sp>
    </p:spTree>
    <p:extLst>
      <p:ext uri="{BB962C8B-B14F-4D97-AF65-F5344CB8AC3E}">
        <p14:creationId xmlns:p14="http://schemas.microsoft.com/office/powerpoint/2010/main" val="2518673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9 Dikdörtgen"/>
          <p:cNvSpPr/>
          <p:nvPr/>
        </p:nvSpPr>
        <p:spPr>
          <a:xfrm>
            <a:off x="539208" y="4334313"/>
            <a:ext cx="4139954" cy="738664"/>
          </a:xfrm>
          <a:prstGeom prst="rect">
            <a:avLst/>
          </a:prstGeom>
        </p:spPr>
        <p:txBody>
          <a:bodyPr wrap="square">
            <a:spAutoFit/>
          </a:bodyPr>
          <a:lstStyle/>
          <a:p>
            <a:r>
              <a:rPr lang="tr-TR" sz="1400" b="1" dirty="0">
                <a:solidFill>
                  <a:srgbClr val="FF0000"/>
                </a:solidFill>
                <a:latin typeface="Arial" pitchFamily="34" charset="0"/>
                <a:cs typeface="Arial" pitchFamily="34" charset="0"/>
              </a:rPr>
              <a:t>Çiller Deresi-Ormanlı Beldesi / Zonguldak (12.06.2014)</a:t>
            </a:r>
            <a:endParaRPr lang="tr-TR" sz="1400" dirty="0">
              <a:solidFill>
                <a:srgbClr val="FF0000"/>
              </a:solidFill>
              <a:latin typeface="Arial" pitchFamily="34" charset="0"/>
              <a:cs typeface="Arial" pitchFamily="34" charset="0"/>
            </a:endParaRPr>
          </a:p>
          <a:p>
            <a:endParaRPr lang="tr-TR" sz="1400" dirty="0">
              <a:solidFill>
                <a:srgbClr val="FF0000"/>
              </a:solidFill>
              <a:latin typeface="Arial" pitchFamily="34" charset="0"/>
              <a:cs typeface="Arial" pitchFamily="34" charset="0"/>
            </a:endParaRPr>
          </a:p>
        </p:txBody>
      </p:sp>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036" y="1268761"/>
            <a:ext cx="4538810" cy="3017826"/>
          </a:xfrm>
          <a:prstGeom prst="rect">
            <a:avLst/>
          </a:prstGeom>
        </p:spPr>
      </p:pic>
      <p:pic>
        <p:nvPicPr>
          <p:cNvPr id="9" name="Resim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76475" y="2928136"/>
            <a:ext cx="4548525" cy="3411394"/>
          </a:xfrm>
          <a:prstGeom prst="rect">
            <a:avLst/>
          </a:prstGeom>
        </p:spPr>
      </p:pic>
      <p:sp>
        <p:nvSpPr>
          <p:cNvPr id="10" name="9 Dikdörtgen"/>
          <p:cNvSpPr/>
          <p:nvPr/>
        </p:nvSpPr>
        <p:spPr>
          <a:xfrm>
            <a:off x="4927846" y="6385024"/>
            <a:ext cx="413995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Suluca Deresi / Adana (02.10.2007)</a:t>
            </a:r>
            <a:endParaRPr lang="tr-TR" sz="1400" dirty="0">
              <a:solidFill>
                <a:srgbClr val="FF0000"/>
              </a:solidFill>
              <a:latin typeface="Arial" pitchFamily="34" charset="0"/>
              <a:cs typeface="Arial" pitchFamily="34" charset="0"/>
            </a:endParaRPr>
          </a:p>
        </p:txBody>
      </p:sp>
      <p:sp>
        <p:nvSpPr>
          <p:cNvPr id="11" name="Dikdörtgen 10"/>
          <p:cNvSpPr/>
          <p:nvPr/>
        </p:nvSpPr>
        <p:spPr>
          <a:xfrm>
            <a:off x="539209" y="816836"/>
            <a:ext cx="6732285" cy="507831"/>
          </a:xfrm>
          <a:prstGeom prst="rect">
            <a:avLst/>
          </a:prstGeom>
        </p:spPr>
        <p:txBody>
          <a:bodyPr wrap="square">
            <a:spAutoFit/>
          </a:bodyPr>
          <a:lstStyle/>
          <a:p>
            <a:pPr algn="just">
              <a:lnSpc>
                <a:spcPct val="150000"/>
              </a:lnSpc>
            </a:pPr>
            <a:r>
              <a:rPr lang="tr-TR" b="1" dirty="0">
                <a:solidFill>
                  <a:srgbClr val="0000FF"/>
                </a:solidFill>
                <a:latin typeface="Arial" panose="020B0604020202020204" pitchFamily="34" charset="0"/>
                <a:cs typeface="Arial" panose="020B0604020202020204" pitchFamily="34" charset="0"/>
              </a:rPr>
              <a:t>Uygunsuz geçiş yapıları (köprü, menfez, büz)</a:t>
            </a:r>
          </a:p>
        </p:txBody>
      </p:sp>
      <p:sp>
        <p:nvSpPr>
          <p:cNvPr id="13" name="Dikdörtgen 12"/>
          <p:cNvSpPr/>
          <p:nvPr/>
        </p:nvSpPr>
        <p:spPr>
          <a:xfrm>
            <a:off x="1280593" y="426596"/>
            <a:ext cx="7511739" cy="553998"/>
          </a:xfrm>
          <a:prstGeom prst="rect">
            <a:avLst/>
          </a:prstGeom>
        </p:spPr>
        <p:txBody>
          <a:bodyPr wrap="square">
            <a:spAutoFit/>
          </a:bodyPr>
          <a:lstStyle/>
          <a:p>
            <a:pPr algn="ctr">
              <a:lnSpc>
                <a:spcPct val="150000"/>
              </a:lnSpc>
              <a:spcBef>
                <a:spcPct val="0"/>
              </a:spcBef>
            </a:pPr>
            <a:r>
              <a:rPr lang="tr-TR" sz="2000" b="1" spc="50" dirty="0">
                <a:ln w="11430"/>
                <a:solidFill>
                  <a:srgbClr val="FF0000"/>
                </a:solidFill>
                <a:latin typeface="Arial" pitchFamily="34" charset="0"/>
                <a:cs typeface="Arial" pitchFamily="34" charset="0"/>
              </a:rPr>
              <a:t>AKARSU YATAKLARINA YAPILAN MENFİ MÜDAHALELER</a:t>
            </a:r>
          </a:p>
        </p:txBody>
      </p:sp>
    </p:spTree>
    <p:extLst>
      <p:ext uri="{BB962C8B-B14F-4D97-AF65-F5344CB8AC3E}">
        <p14:creationId xmlns:p14="http://schemas.microsoft.com/office/powerpoint/2010/main" val="304517304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ikdörtgen 5"/>
          <p:cNvSpPr/>
          <p:nvPr/>
        </p:nvSpPr>
        <p:spPr>
          <a:xfrm>
            <a:off x="633046" y="1124744"/>
            <a:ext cx="6552202" cy="369332"/>
          </a:xfrm>
          <a:prstGeom prst="rect">
            <a:avLst/>
          </a:prstGeom>
        </p:spPr>
        <p:txBody>
          <a:bodyPr wrap="square">
            <a:spAutoFit/>
          </a:bodyPr>
          <a:lstStyle/>
          <a:p>
            <a:r>
              <a:rPr lang="tr-TR" b="1" dirty="0">
                <a:solidFill>
                  <a:srgbClr val="0000FF"/>
                </a:solidFill>
                <a:latin typeface="Arial" panose="020B0604020202020204" pitchFamily="34" charset="0"/>
                <a:cs typeface="Arial" panose="020B0604020202020204" pitchFamily="34" charset="0"/>
              </a:rPr>
              <a:t>DSİ taşkın kontrol tesisleri içinde ziraat yapılması</a:t>
            </a:r>
          </a:p>
        </p:txBody>
      </p:sp>
      <p:sp>
        <p:nvSpPr>
          <p:cNvPr id="8" name="9 Dikdörtgen"/>
          <p:cNvSpPr/>
          <p:nvPr/>
        </p:nvSpPr>
        <p:spPr>
          <a:xfrm>
            <a:off x="5256650" y="6167078"/>
            <a:ext cx="413995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Artvin-</a:t>
            </a:r>
            <a:r>
              <a:rPr lang="tr-TR" sz="1400" b="1" dirty="0" err="1">
                <a:solidFill>
                  <a:srgbClr val="FF0000"/>
                </a:solidFill>
                <a:latin typeface="Arial" pitchFamily="34" charset="0"/>
                <a:cs typeface="Arial" pitchFamily="34" charset="0"/>
              </a:rPr>
              <a:t>İskebe</a:t>
            </a:r>
            <a:r>
              <a:rPr lang="tr-TR" sz="1400" b="1" dirty="0">
                <a:solidFill>
                  <a:srgbClr val="FF0000"/>
                </a:solidFill>
                <a:latin typeface="Arial" pitchFamily="34" charset="0"/>
                <a:cs typeface="Arial" pitchFamily="34" charset="0"/>
              </a:rPr>
              <a:t> Deresi (22.06.2006)</a:t>
            </a:r>
            <a:endParaRPr lang="tr-TR" sz="1400" dirty="0">
              <a:solidFill>
                <a:srgbClr val="FF0000"/>
              </a:solidFill>
              <a:latin typeface="Arial" pitchFamily="34" charset="0"/>
              <a:cs typeface="Arial" pitchFamily="34" charset="0"/>
            </a:endParaRPr>
          </a:p>
        </p:txBody>
      </p:sp>
      <p:pic>
        <p:nvPicPr>
          <p:cNvPr id="2050" name="Picture 2" descr="İskebe Deresi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7330" y="1489304"/>
            <a:ext cx="4637678" cy="3070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9 Dikdörtgen"/>
          <p:cNvSpPr/>
          <p:nvPr/>
        </p:nvSpPr>
        <p:spPr>
          <a:xfrm>
            <a:off x="389435" y="4652557"/>
            <a:ext cx="413995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Artvin-</a:t>
            </a:r>
            <a:r>
              <a:rPr lang="tr-TR" sz="1400" b="1" dirty="0" err="1">
                <a:solidFill>
                  <a:srgbClr val="FF0000"/>
                </a:solidFill>
                <a:latin typeface="Arial" pitchFamily="34" charset="0"/>
                <a:cs typeface="Arial" pitchFamily="34" charset="0"/>
              </a:rPr>
              <a:t>İskebe</a:t>
            </a:r>
            <a:r>
              <a:rPr lang="tr-TR" sz="1400" b="1" dirty="0">
                <a:solidFill>
                  <a:srgbClr val="FF0000"/>
                </a:solidFill>
                <a:latin typeface="Arial" pitchFamily="34" charset="0"/>
                <a:cs typeface="Arial" pitchFamily="34" charset="0"/>
              </a:rPr>
              <a:t> Deresi (17.04.2006)</a:t>
            </a:r>
            <a:endParaRPr lang="tr-TR" sz="1400" dirty="0">
              <a:solidFill>
                <a:srgbClr val="FF0000"/>
              </a:solidFill>
              <a:latin typeface="Arial" pitchFamily="34" charset="0"/>
              <a:cs typeface="Arial" pitchFamily="34" charset="0"/>
            </a:endParaRPr>
          </a:p>
        </p:txBody>
      </p:sp>
      <p:pic>
        <p:nvPicPr>
          <p:cNvPr id="2051" name="Picture 3" descr="20060622-Artvin Şehiriçi İskebe Deresi 04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33437" y="1932031"/>
            <a:ext cx="4267196" cy="401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Dikdörtgen 9"/>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spTree>
    <p:extLst>
      <p:ext uri="{BB962C8B-B14F-4D97-AF65-F5344CB8AC3E}">
        <p14:creationId xmlns:p14="http://schemas.microsoft.com/office/powerpoint/2010/main" val="282527622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1" descr="_DSC4751"/>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60912" y="2121919"/>
            <a:ext cx="4968026" cy="4032871"/>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Resim 4"/>
          <p:cNvPicPr>
            <a:picLocks noChangeAspect="1"/>
          </p:cNvPicPr>
          <p:nvPr/>
        </p:nvPicPr>
        <p:blipFill>
          <a:blip r:embed="rId3" cstate="print"/>
          <a:stretch>
            <a:fillRect/>
          </a:stretch>
        </p:blipFill>
        <p:spPr>
          <a:xfrm>
            <a:off x="704529" y="2153172"/>
            <a:ext cx="3119967" cy="1851892"/>
          </a:xfrm>
          <a:prstGeom prst="rect">
            <a:avLst/>
          </a:prstGeom>
          <a:ln>
            <a:noFill/>
          </a:ln>
          <a:effectLst>
            <a:outerShdw blurRad="292100" dist="139700" dir="2700000" algn="tl" rotWithShape="0">
              <a:srgbClr val="333333">
                <a:alpha val="65000"/>
              </a:srgbClr>
            </a:outerShdw>
          </a:effectLst>
        </p:spPr>
      </p:pic>
      <p:sp>
        <p:nvSpPr>
          <p:cNvPr id="6" name="Dikdörtgen 5"/>
          <p:cNvSpPr/>
          <p:nvPr/>
        </p:nvSpPr>
        <p:spPr>
          <a:xfrm>
            <a:off x="633046" y="1124745"/>
            <a:ext cx="8784450" cy="646331"/>
          </a:xfrm>
          <a:prstGeom prst="rect">
            <a:avLst/>
          </a:prstGeom>
        </p:spPr>
        <p:txBody>
          <a:bodyPr wrap="square">
            <a:spAutoFit/>
          </a:bodyPr>
          <a:lstStyle/>
          <a:p>
            <a:r>
              <a:rPr lang="tr-TR" b="1" dirty="0">
                <a:solidFill>
                  <a:srgbClr val="0000FF"/>
                </a:solidFill>
                <a:latin typeface="Arial" panose="020B0604020202020204" pitchFamily="34" charset="0"/>
                <a:cs typeface="Arial" panose="020B0604020202020204" pitchFamily="34" charset="0"/>
              </a:rPr>
              <a:t>Deniz çıkışlarına akışı engelleyen uygunsuz yapılar (balıkçı barınakları, mahmuz) </a:t>
            </a:r>
          </a:p>
        </p:txBody>
      </p:sp>
      <p:sp>
        <p:nvSpPr>
          <p:cNvPr id="8" name="9 Dikdörtgen"/>
          <p:cNvSpPr/>
          <p:nvPr/>
        </p:nvSpPr>
        <p:spPr>
          <a:xfrm>
            <a:off x="5256650" y="6167078"/>
            <a:ext cx="413995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Artvin-Kemalpaşa-</a:t>
            </a:r>
            <a:r>
              <a:rPr lang="tr-TR" sz="1400" b="1" dirty="0" err="1">
                <a:solidFill>
                  <a:srgbClr val="FF0000"/>
                </a:solidFill>
                <a:latin typeface="Arial" pitchFamily="34" charset="0"/>
                <a:cs typeface="Arial" pitchFamily="34" charset="0"/>
              </a:rPr>
              <a:t>Karaosmaniye</a:t>
            </a:r>
            <a:r>
              <a:rPr lang="tr-TR" sz="1400" b="1" dirty="0">
                <a:solidFill>
                  <a:srgbClr val="FF0000"/>
                </a:solidFill>
                <a:latin typeface="Arial" pitchFamily="34" charset="0"/>
                <a:cs typeface="Arial" pitchFamily="34" charset="0"/>
              </a:rPr>
              <a:t> Deresi</a:t>
            </a:r>
            <a:endParaRPr lang="tr-TR" sz="1400" dirty="0">
              <a:solidFill>
                <a:srgbClr val="FF0000"/>
              </a:solidFill>
              <a:latin typeface="Arial" pitchFamily="34" charset="0"/>
              <a:cs typeface="Arial" pitchFamily="34" charset="0"/>
            </a:endParaRPr>
          </a:p>
        </p:txBody>
      </p:sp>
      <p:sp>
        <p:nvSpPr>
          <p:cNvPr id="9" name="Dikdörtgen 8"/>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spTree>
    <p:extLst>
      <p:ext uri="{BB962C8B-B14F-4D97-AF65-F5344CB8AC3E}">
        <p14:creationId xmlns:p14="http://schemas.microsoft.com/office/powerpoint/2010/main" val="33189913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ikdörtgen 5"/>
          <p:cNvSpPr/>
          <p:nvPr/>
        </p:nvSpPr>
        <p:spPr>
          <a:xfrm>
            <a:off x="389434" y="997479"/>
            <a:ext cx="8902096" cy="369332"/>
          </a:xfrm>
          <a:prstGeom prst="rect">
            <a:avLst/>
          </a:prstGeom>
        </p:spPr>
        <p:txBody>
          <a:bodyPr wrap="square">
            <a:spAutoFit/>
          </a:bodyPr>
          <a:lstStyle/>
          <a:p>
            <a:r>
              <a:rPr lang="tr-TR" b="1" dirty="0">
                <a:solidFill>
                  <a:srgbClr val="0000FF"/>
                </a:solidFill>
                <a:latin typeface="Arial" panose="020B0604020202020204" pitchFamily="34" charset="0"/>
                <a:cs typeface="Arial" panose="020B0604020202020204" pitchFamily="34" charset="0"/>
              </a:rPr>
              <a:t>Dere yataklarında izinsiz yapılaşma ve dere yataklarının yol olarak kullanılması</a:t>
            </a:r>
          </a:p>
        </p:txBody>
      </p:sp>
      <p:sp>
        <p:nvSpPr>
          <p:cNvPr id="8" name="9 Dikdörtgen"/>
          <p:cNvSpPr/>
          <p:nvPr/>
        </p:nvSpPr>
        <p:spPr>
          <a:xfrm>
            <a:off x="5151576" y="5992169"/>
            <a:ext cx="413995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Hatay-Merkez-</a:t>
            </a:r>
            <a:r>
              <a:rPr lang="tr-TR" sz="1400" b="1" dirty="0" err="1">
                <a:solidFill>
                  <a:srgbClr val="FF0000"/>
                </a:solidFill>
                <a:latin typeface="Arial" pitchFamily="34" charset="0"/>
                <a:cs typeface="Arial" pitchFamily="34" charset="0"/>
              </a:rPr>
              <a:t>Ekagir</a:t>
            </a:r>
            <a:r>
              <a:rPr lang="tr-TR" sz="1400" b="1" dirty="0">
                <a:solidFill>
                  <a:srgbClr val="FF0000"/>
                </a:solidFill>
                <a:latin typeface="Arial" pitchFamily="34" charset="0"/>
                <a:cs typeface="Arial" pitchFamily="34" charset="0"/>
              </a:rPr>
              <a:t> Deresi (24.09.2009)</a:t>
            </a:r>
            <a:endParaRPr lang="tr-TR" sz="1400" dirty="0">
              <a:solidFill>
                <a:srgbClr val="FF0000"/>
              </a:solidFill>
              <a:latin typeface="Arial" pitchFamily="34" charset="0"/>
              <a:cs typeface="Arial" pitchFamily="34" charset="0"/>
            </a:endParaRPr>
          </a:p>
        </p:txBody>
      </p:sp>
      <p:sp>
        <p:nvSpPr>
          <p:cNvPr id="9" name="9 Dikdörtgen"/>
          <p:cNvSpPr/>
          <p:nvPr/>
        </p:nvSpPr>
        <p:spPr>
          <a:xfrm>
            <a:off x="381000" y="4509436"/>
            <a:ext cx="413995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Hatay-Merkez-</a:t>
            </a:r>
            <a:r>
              <a:rPr lang="tr-TR" sz="1400" b="1" dirty="0" err="1">
                <a:solidFill>
                  <a:srgbClr val="FF0000"/>
                </a:solidFill>
                <a:latin typeface="Arial" pitchFamily="34" charset="0"/>
                <a:cs typeface="Arial" pitchFamily="34" charset="0"/>
              </a:rPr>
              <a:t>Ekagir</a:t>
            </a:r>
            <a:r>
              <a:rPr lang="tr-TR" sz="1400" b="1" dirty="0">
                <a:solidFill>
                  <a:srgbClr val="FF0000"/>
                </a:solidFill>
                <a:latin typeface="Arial" pitchFamily="34" charset="0"/>
                <a:cs typeface="Arial" pitchFamily="34" charset="0"/>
              </a:rPr>
              <a:t> Deresi (24.09.2009)</a:t>
            </a:r>
            <a:endParaRPr lang="tr-TR" sz="1400" dirty="0">
              <a:solidFill>
                <a:srgbClr val="FF0000"/>
              </a:solidFill>
              <a:latin typeface="Arial" pitchFamily="34" charset="0"/>
              <a:cs typeface="Arial" pitchFamily="34" charset="0"/>
            </a:endParaRPr>
          </a:p>
        </p:txBody>
      </p:sp>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436" y="1494077"/>
            <a:ext cx="4465065" cy="2968793"/>
          </a:xfrm>
          <a:prstGeom prst="rect">
            <a:avLst/>
          </a:prstGeom>
        </p:spPr>
      </p:pic>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3570" y="2852937"/>
            <a:ext cx="4535969" cy="3015937"/>
          </a:xfrm>
          <a:prstGeom prst="rect">
            <a:avLst/>
          </a:prstGeom>
        </p:spPr>
      </p:pic>
      <p:sp>
        <p:nvSpPr>
          <p:cNvPr id="10" name="Dikdörtgen 9"/>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spTree>
    <p:extLst>
      <p:ext uri="{BB962C8B-B14F-4D97-AF65-F5344CB8AC3E}">
        <p14:creationId xmlns:p14="http://schemas.microsoft.com/office/powerpoint/2010/main" val="200246897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9 Dikdörtgen"/>
          <p:cNvSpPr/>
          <p:nvPr/>
        </p:nvSpPr>
        <p:spPr>
          <a:xfrm>
            <a:off x="381000" y="4773003"/>
            <a:ext cx="4686651" cy="523220"/>
          </a:xfrm>
          <a:prstGeom prst="rect">
            <a:avLst/>
          </a:prstGeom>
        </p:spPr>
        <p:txBody>
          <a:bodyPr wrap="square">
            <a:spAutoFit/>
          </a:bodyPr>
          <a:lstStyle/>
          <a:p>
            <a:r>
              <a:rPr lang="tr-TR" sz="1400" b="1" dirty="0">
                <a:solidFill>
                  <a:srgbClr val="FF0000"/>
                </a:solidFill>
                <a:latin typeface="Arial" pitchFamily="34" charset="0"/>
                <a:cs typeface="Arial" pitchFamily="34" charset="0"/>
              </a:rPr>
              <a:t>Kasımlı Köyü Özlüce Mahallesi (13.06.2014)</a:t>
            </a:r>
          </a:p>
          <a:p>
            <a:r>
              <a:rPr lang="tr-TR" sz="1400" b="1" dirty="0">
                <a:solidFill>
                  <a:srgbClr val="FF0000"/>
                </a:solidFill>
                <a:latin typeface="Arial" pitchFamily="34" charset="0"/>
                <a:cs typeface="Arial" pitchFamily="34" charset="0"/>
              </a:rPr>
              <a:t>Alaplı / Zonguldak (Ereğli-Akçakoca Karayolu geçişi)</a:t>
            </a:r>
            <a:endParaRPr lang="tr-TR" sz="1400" dirty="0">
              <a:solidFill>
                <a:srgbClr val="FF0000"/>
              </a:solidFill>
              <a:latin typeface="Arial" pitchFamily="34" charset="0"/>
              <a:cs typeface="Arial" pitchFamily="34" charset="0"/>
            </a:endParaRPr>
          </a:p>
        </p:txBody>
      </p:sp>
      <p:pic>
        <p:nvPicPr>
          <p:cNvPr id="10" name="Resim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51575" y="3212976"/>
            <a:ext cx="4373424" cy="2907862"/>
          </a:xfrm>
          <a:prstGeom prst="rect">
            <a:avLst/>
          </a:prstGeom>
        </p:spPr>
      </p:pic>
      <p:pic>
        <p:nvPicPr>
          <p:cNvPr id="11" name="Resim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1" y="1657026"/>
            <a:ext cx="4680299" cy="3111901"/>
          </a:xfrm>
          <a:prstGeom prst="rect">
            <a:avLst/>
          </a:prstGeom>
        </p:spPr>
      </p:pic>
      <p:sp>
        <p:nvSpPr>
          <p:cNvPr id="12" name="9 Dikdörtgen"/>
          <p:cNvSpPr/>
          <p:nvPr/>
        </p:nvSpPr>
        <p:spPr>
          <a:xfrm>
            <a:off x="5067651" y="6120838"/>
            <a:ext cx="4139954" cy="523220"/>
          </a:xfrm>
          <a:prstGeom prst="rect">
            <a:avLst/>
          </a:prstGeom>
        </p:spPr>
        <p:txBody>
          <a:bodyPr wrap="square">
            <a:spAutoFit/>
          </a:bodyPr>
          <a:lstStyle/>
          <a:p>
            <a:r>
              <a:rPr lang="tr-TR" sz="1400" b="1" dirty="0">
                <a:solidFill>
                  <a:srgbClr val="FF0000"/>
                </a:solidFill>
                <a:latin typeface="Arial" pitchFamily="34" charset="0"/>
                <a:cs typeface="Arial" pitchFamily="34" charset="0"/>
              </a:rPr>
              <a:t>Kasımlı Köyü Özlüce Mahallesi (13.06.2014)</a:t>
            </a:r>
          </a:p>
          <a:p>
            <a:r>
              <a:rPr lang="tr-TR" sz="1400" b="1" dirty="0">
                <a:solidFill>
                  <a:srgbClr val="FF0000"/>
                </a:solidFill>
                <a:latin typeface="Arial" pitchFamily="34" charset="0"/>
                <a:cs typeface="Arial" pitchFamily="34" charset="0"/>
              </a:rPr>
              <a:t>Alaplı / Zonguldak</a:t>
            </a:r>
            <a:endParaRPr lang="tr-TR" sz="1400" dirty="0">
              <a:solidFill>
                <a:srgbClr val="FF0000"/>
              </a:solidFill>
              <a:latin typeface="Arial" pitchFamily="34" charset="0"/>
              <a:cs typeface="Arial" pitchFamily="34" charset="0"/>
            </a:endParaRPr>
          </a:p>
        </p:txBody>
      </p:sp>
      <p:sp>
        <p:nvSpPr>
          <p:cNvPr id="8" name="Dikdörtgen 7"/>
          <p:cNvSpPr/>
          <p:nvPr/>
        </p:nvSpPr>
        <p:spPr>
          <a:xfrm>
            <a:off x="1280593" y="426596"/>
            <a:ext cx="7511739" cy="553998"/>
          </a:xfrm>
          <a:prstGeom prst="rect">
            <a:avLst/>
          </a:prstGeom>
        </p:spPr>
        <p:txBody>
          <a:bodyPr wrap="square">
            <a:spAutoFit/>
          </a:bodyPr>
          <a:lstStyle/>
          <a:p>
            <a:pPr algn="ctr">
              <a:lnSpc>
                <a:spcPct val="150000"/>
              </a:lnSpc>
              <a:spcBef>
                <a:spcPct val="0"/>
              </a:spcBef>
              <a:buClrTx/>
            </a:pPr>
            <a:r>
              <a:rPr lang="tr-TR" sz="2000" b="1" spc="50" dirty="0">
                <a:ln w="11430"/>
                <a:solidFill>
                  <a:srgbClr val="FF0000"/>
                </a:solidFill>
                <a:latin typeface="Arial" pitchFamily="34" charset="0"/>
                <a:cs typeface="Arial" pitchFamily="34" charset="0"/>
              </a:rPr>
              <a:t>AKARSU YATAKLARINA YAPILAN MENFİ MÜDAHALELER</a:t>
            </a:r>
          </a:p>
        </p:txBody>
      </p:sp>
      <p:sp>
        <p:nvSpPr>
          <p:cNvPr id="7" name="Dikdörtgen 6"/>
          <p:cNvSpPr/>
          <p:nvPr/>
        </p:nvSpPr>
        <p:spPr>
          <a:xfrm>
            <a:off x="340078" y="1016011"/>
            <a:ext cx="8902096" cy="369332"/>
          </a:xfrm>
          <a:prstGeom prst="rect">
            <a:avLst/>
          </a:prstGeom>
        </p:spPr>
        <p:txBody>
          <a:bodyPr wrap="square">
            <a:spAutoFit/>
          </a:bodyPr>
          <a:lstStyle/>
          <a:p>
            <a:r>
              <a:rPr lang="tr-TR" b="1" dirty="0">
                <a:solidFill>
                  <a:srgbClr val="0000FF"/>
                </a:solidFill>
                <a:latin typeface="Arial" panose="020B0604020202020204" pitchFamily="34" charset="0"/>
                <a:cs typeface="Arial" panose="020B0604020202020204" pitchFamily="34" charset="0"/>
              </a:rPr>
              <a:t>Dere akışını yeteri kadar sağlamadan yapılan geçişler </a:t>
            </a:r>
          </a:p>
        </p:txBody>
      </p:sp>
    </p:spTree>
    <p:extLst>
      <p:ext uri="{BB962C8B-B14F-4D97-AF65-F5344CB8AC3E}">
        <p14:creationId xmlns:p14="http://schemas.microsoft.com/office/powerpoint/2010/main" val="19121861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1784648" y="144014"/>
            <a:ext cx="6336704" cy="467519"/>
          </a:xfrm>
          <a:prstGeom prst="rect">
            <a:avLst/>
          </a:prstGeom>
          <a:noFill/>
          <a:ln w="9525">
            <a:noFill/>
            <a:miter lim="800000"/>
            <a:headEnd/>
            <a:tailEnd/>
          </a:ln>
        </p:spPr>
        <p:txBody>
          <a:bodyPr lIns="95665" tIns="47832" rIns="95665" bIns="47832"/>
          <a:lstStyle/>
          <a:p>
            <a:pPr marL="304800" indent="-304800" algn="ctr" defTabSz="957263">
              <a:buClr>
                <a:srgbClr val="CC0000"/>
              </a:buClr>
              <a:buSzPct val="80000"/>
              <a:defRPr/>
            </a:pPr>
            <a:endParaRPr lang="tr-TR"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cs typeface="Arial" pitchFamily="34" charset="0"/>
            </a:endParaRPr>
          </a:p>
        </p:txBody>
      </p:sp>
      <p:sp>
        <p:nvSpPr>
          <p:cNvPr id="6" name="2 Alt Başlık"/>
          <p:cNvSpPr txBox="1">
            <a:spLocks/>
          </p:cNvSpPr>
          <p:nvPr/>
        </p:nvSpPr>
        <p:spPr>
          <a:xfrm>
            <a:off x="575035" y="4100660"/>
            <a:ext cx="8482348" cy="3762460"/>
          </a:xfrm>
          <a:prstGeom prst="rect">
            <a:avLst/>
          </a:prstGeom>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gn="just">
              <a:buNone/>
              <a:defRPr/>
            </a:pPr>
            <a:endParaRPr lang="tr-TR" sz="2000" dirty="0">
              <a:solidFill>
                <a:srgbClr val="0000FF"/>
              </a:solidFill>
              <a:latin typeface="Arial" pitchFamily="34" charset="0"/>
              <a:cs typeface="Arial" pitchFamily="34" charset="0"/>
            </a:endParaRPr>
          </a:p>
        </p:txBody>
      </p:sp>
      <p:sp>
        <p:nvSpPr>
          <p:cNvPr id="7" name="6 Dikdörtgen"/>
          <p:cNvSpPr/>
          <p:nvPr/>
        </p:nvSpPr>
        <p:spPr>
          <a:xfrm>
            <a:off x="3080792" y="1"/>
            <a:ext cx="3744416" cy="830997"/>
          </a:xfrm>
          <a:prstGeom prst="rect">
            <a:avLst/>
          </a:prstGeom>
        </p:spPr>
        <p:txBody>
          <a:bodyPr wrap="square">
            <a:spAutoFit/>
          </a:bodyPr>
          <a:lstStyle/>
          <a:p>
            <a:endParaRPr lang="tr-TR" sz="2400" b="1" spc="50" dirty="0">
              <a:ln w="11430"/>
              <a:solidFill>
                <a:srgbClr val="FF0000"/>
              </a:solidFill>
              <a:effectLst>
                <a:outerShdw blurRad="76200" dist="50800" dir="5400000" algn="tl" rotWithShape="0">
                  <a:srgbClr val="000000">
                    <a:alpha val="65000"/>
                  </a:srgbClr>
                </a:outerShdw>
              </a:effectLst>
              <a:latin typeface="Arial" pitchFamily="34" charset="0"/>
              <a:cs typeface="Arial" pitchFamily="34" charset="0"/>
            </a:endParaRPr>
          </a:p>
          <a:p>
            <a:r>
              <a:rPr lang="tr-TR" sz="2400" b="1" spc="50" dirty="0">
                <a:ln w="11430"/>
                <a:solidFill>
                  <a:srgbClr val="FF0000"/>
                </a:solidFill>
                <a:effectLst>
                  <a:outerShdw blurRad="76200" dist="50800" dir="5400000" algn="tl" rotWithShape="0">
                    <a:srgbClr val="000000">
                      <a:alpha val="65000"/>
                    </a:srgbClr>
                  </a:outerShdw>
                </a:effectLst>
                <a:latin typeface="Arial" pitchFamily="34" charset="0"/>
                <a:cs typeface="Arial" pitchFamily="34" charset="0"/>
              </a:rPr>
              <a:t>  </a:t>
            </a:r>
            <a:endParaRPr lang="tr-TR" sz="2400" dirty="0"/>
          </a:p>
        </p:txBody>
      </p:sp>
      <p:sp>
        <p:nvSpPr>
          <p:cNvPr id="10" name="Metin Yer Tutucusu 9">
            <a:extLst>
              <a:ext uri="{FF2B5EF4-FFF2-40B4-BE49-F238E27FC236}">
                <a16:creationId xmlns:a16="http://schemas.microsoft.com/office/drawing/2014/main" id="{C33A85F7-A11A-474F-831F-D3CB57DAEEF0}"/>
              </a:ext>
            </a:extLst>
          </p:cNvPr>
          <p:cNvSpPr>
            <a:spLocks noGrp="1"/>
          </p:cNvSpPr>
          <p:nvPr>
            <p:ph type="body" sz="half" idx="4294967295"/>
          </p:nvPr>
        </p:nvSpPr>
        <p:spPr>
          <a:xfrm>
            <a:off x="0" y="974725"/>
            <a:ext cx="4883150" cy="5549900"/>
          </a:xfrm>
        </p:spPr>
        <p:txBody>
          <a:bodyPr/>
          <a:lstStyle/>
          <a:p>
            <a:r>
              <a:rPr lang="tr-TR" sz="1800" dirty="0">
                <a:solidFill>
                  <a:srgbClr val="FF0000"/>
                </a:solidFill>
              </a:rPr>
              <a:t>   Taşkın ve </a:t>
            </a:r>
            <a:r>
              <a:rPr lang="tr-TR" sz="1800" dirty="0" err="1">
                <a:solidFill>
                  <a:srgbClr val="FF0000"/>
                </a:solidFill>
              </a:rPr>
              <a:t>Rüsubat</a:t>
            </a:r>
            <a:r>
              <a:rPr lang="tr-TR" sz="1800" dirty="0">
                <a:solidFill>
                  <a:srgbClr val="FF0000"/>
                </a:solidFill>
              </a:rPr>
              <a:t> Kontrolü Yönetmeliği</a:t>
            </a:r>
          </a:p>
          <a:p>
            <a:pPr algn="ctr"/>
            <a:r>
              <a:rPr lang="tr-TR" sz="1800" dirty="0"/>
              <a:t>   3 Mayıs 2019 tarih ve 30763 Sayılı Resmi   Gazete’ de yayımlanmıştır.</a:t>
            </a:r>
            <a:r>
              <a:rPr lang="tr-TR" dirty="0">
                <a:solidFill>
                  <a:srgbClr val="FF0000"/>
                </a:solidFill>
              </a:rPr>
              <a:t> </a:t>
            </a:r>
          </a:p>
          <a:p>
            <a:endParaRPr lang="tr-TR" dirty="0"/>
          </a:p>
        </p:txBody>
      </p:sp>
      <p:pic>
        <p:nvPicPr>
          <p:cNvPr id="13" name="İçerik Yer Tutucusu 12" descr="ekran görüntüsü içeren bir resim&#10;&#10;Açıklama otomatik olarak oluşturuldu">
            <a:extLst>
              <a:ext uri="{FF2B5EF4-FFF2-40B4-BE49-F238E27FC236}">
                <a16:creationId xmlns:a16="http://schemas.microsoft.com/office/drawing/2014/main" id="{26F5767B-6689-4735-B4DF-AE642BC1D418}"/>
              </a:ext>
            </a:extLst>
          </p:cNvPr>
          <p:cNvPicPr>
            <a:picLocks noGrp="1" noChangeAspect="1"/>
          </p:cNvPicPr>
          <p:nvPr>
            <p:ph sz="half" idx="4294967295"/>
          </p:nvPr>
        </p:nvPicPr>
        <p:blipFill>
          <a:blip r:embed="rId2">
            <a:extLst>
              <a:ext uri="{28A0092B-C50C-407E-A947-70E740481C1C}">
                <a14:useLocalDpi xmlns:a14="http://schemas.microsoft.com/office/drawing/2010/main" val="0"/>
              </a:ext>
            </a:extLst>
          </a:blip>
          <a:stretch>
            <a:fillRect/>
          </a:stretch>
        </p:blipFill>
        <p:spPr>
          <a:xfrm>
            <a:off x="453230" y="1922463"/>
            <a:ext cx="4462463" cy="4791524"/>
          </a:xfrm>
          <a:ln w="12700"/>
        </p:spPr>
      </p:pic>
      <p:pic>
        <p:nvPicPr>
          <p:cNvPr id="19" name="Resim 18" descr="metin içeren bir resim&#10;&#10;Açıklama otomatik olarak oluşturuldu">
            <a:extLst>
              <a:ext uri="{FF2B5EF4-FFF2-40B4-BE49-F238E27FC236}">
                <a16:creationId xmlns:a16="http://schemas.microsoft.com/office/drawing/2014/main" id="{B8247A54-0937-4B1B-B8CA-14702D543B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83176" y="1922887"/>
            <a:ext cx="3998571" cy="4791099"/>
          </a:xfrm>
          <a:prstGeom prst="rect">
            <a:avLst/>
          </a:prstGeom>
        </p:spPr>
      </p:pic>
      <p:sp>
        <p:nvSpPr>
          <p:cNvPr id="22" name="Başlık 21">
            <a:extLst>
              <a:ext uri="{FF2B5EF4-FFF2-40B4-BE49-F238E27FC236}">
                <a16:creationId xmlns:a16="http://schemas.microsoft.com/office/drawing/2014/main" id="{ED2ABC30-6BFF-4DB4-9AD3-CA4C8B4B9C2B}"/>
              </a:ext>
            </a:extLst>
          </p:cNvPr>
          <p:cNvSpPr>
            <a:spLocks noGrp="1"/>
          </p:cNvSpPr>
          <p:nvPr>
            <p:ph type="title"/>
          </p:nvPr>
        </p:nvSpPr>
        <p:spPr>
          <a:xfrm>
            <a:off x="4883150" y="950118"/>
            <a:ext cx="4527550" cy="1065495"/>
          </a:xfrm>
        </p:spPr>
        <p:txBody>
          <a:bodyPr/>
          <a:lstStyle/>
          <a:p>
            <a:pPr>
              <a:spcBef>
                <a:spcPct val="20000"/>
              </a:spcBef>
            </a:pPr>
            <a:r>
              <a:rPr lang="tr-TR" sz="1800" b="1" dirty="0">
                <a:solidFill>
                  <a:srgbClr val="FF0000"/>
                </a:solidFill>
                <a:latin typeface="Arial" panose="020B0604020202020204" pitchFamily="34" charset="0"/>
                <a:ea typeface="+mn-ea"/>
                <a:cs typeface="Arial" panose="020B0604020202020204" pitchFamily="34" charset="0"/>
              </a:rPr>
              <a:t>Taşkın ve </a:t>
            </a:r>
            <a:r>
              <a:rPr lang="tr-TR" sz="1800" b="1" dirty="0" err="1">
                <a:solidFill>
                  <a:srgbClr val="FF0000"/>
                </a:solidFill>
                <a:latin typeface="Arial" panose="020B0604020202020204" pitchFamily="34" charset="0"/>
                <a:ea typeface="+mn-ea"/>
                <a:cs typeface="Arial" panose="020B0604020202020204" pitchFamily="34" charset="0"/>
              </a:rPr>
              <a:t>Rusubat</a:t>
            </a:r>
            <a:r>
              <a:rPr lang="tr-TR" sz="1800" b="1" dirty="0">
                <a:solidFill>
                  <a:srgbClr val="FF0000"/>
                </a:solidFill>
                <a:latin typeface="Arial" panose="020B0604020202020204" pitchFamily="34" charset="0"/>
                <a:ea typeface="+mn-ea"/>
                <a:cs typeface="Arial" panose="020B0604020202020204" pitchFamily="34" charset="0"/>
              </a:rPr>
              <a:t> Kontrolü </a:t>
            </a:r>
            <a:br>
              <a:rPr lang="tr-TR" sz="1800" b="1" dirty="0">
                <a:solidFill>
                  <a:srgbClr val="FF0000"/>
                </a:solidFill>
                <a:latin typeface="Arial" panose="020B0604020202020204" pitchFamily="34" charset="0"/>
                <a:ea typeface="+mn-ea"/>
                <a:cs typeface="Arial" panose="020B0604020202020204" pitchFamily="34" charset="0"/>
              </a:rPr>
            </a:br>
            <a:r>
              <a:rPr lang="tr-TR" sz="1800" b="1" dirty="0">
                <a:solidFill>
                  <a:srgbClr val="FF0000"/>
                </a:solidFill>
                <a:latin typeface="Arial" panose="020B0604020202020204" pitchFamily="34" charset="0"/>
                <a:ea typeface="+mn-ea"/>
                <a:cs typeface="Arial" panose="020B0604020202020204" pitchFamily="34" charset="0"/>
              </a:rPr>
              <a:t>Planlama Raporu Hazırlama Kılavuzu </a:t>
            </a:r>
            <a:r>
              <a:rPr lang="tr-TR" sz="1800" b="1" dirty="0">
                <a:solidFill>
                  <a:srgbClr val="0000FF"/>
                </a:solidFill>
                <a:latin typeface="Arial" panose="020B0604020202020204" pitchFamily="34" charset="0"/>
                <a:ea typeface="+mn-ea"/>
                <a:cs typeface="Arial" panose="020B0604020202020204" pitchFamily="34" charset="0"/>
              </a:rPr>
              <a:t>oluşturulmuştur.</a:t>
            </a:r>
          </a:p>
        </p:txBody>
      </p:sp>
      <p:sp>
        <p:nvSpPr>
          <p:cNvPr id="23" name="Dikdörtgen 22">
            <a:extLst>
              <a:ext uri="{FF2B5EF4-FFF2-40B4-BE49-F238E27FC236}">
                <a16:creationId xmlns:a16="http://schemas.microsoft.com/office/drawing/2014/main" id="{F8FCD7EB-0B43-4950-9849-C4417DD93657}"/>
              </a:ext>
            </a:extLst>
          </p:cNvPr>
          <p:cNvSpPr/>
          <p:nvPr/>
        </p:nvSpPr>
        <p:spPr>
          <a:xfrm>
            <a:off x="2251587" y="144013"/>
            <a:ext cx="6086168" cy="369332"/>
          </a:xfrm>
          <a:prstGeom prst="rect">
            <a:avLst/>
          </a:prstGeom>
        </p:spPr>
        <p:txBody>
          <a:bodyPr wrap="square">
            <a:spAutoFit/>
          </a:bodyPr>
          <a:lstStyle/>
          <a:p>
            <a:r>
              <a:rPr lang="en-US" b="1" dirty="0">
                <a:solidFill>
                  <a:srgbClr val="FF0000"/>
                </a:solidFill>
                <a:latin typeface="Arial" pitchFamily="34" charset="0"/>
                <a:ea typeface="Times New Roman" pitchFamily="18" charset="0"/>
                <a:cs typeface="Arial" pitchFamily="34" charset="0"/>
              </a:rPr>
              <a:t>T</a:t>
            </a:r>
            <a:r>
              <a:rPr lang="tr-TR" b="1" dirty="0">
                <a:solidFill>
                  <a:srgbClr val="FF0000"/>
                </a:solidFill>
                <a:latin typeface="Arial" pitchFamily="34" charset="0"/>
                <a:ea typeface="Times New Roman" pitchFamily="18" charset="0"/>
                <a:cs typeface="Arial" pitchFamily="34" charset="0"/>
              </a:rPr>
              <a:t>AŞKIN VE RÜSUBAT </a:t>
            </a:r>
            <a:r>
              <a:rPr lang="en-US" b="1" dirty="0">
                <a:solidFill>
                  <a:srgbClr val="FF0000"/>
                </a:solidFill>
                <a:latin typeface="Arial" pitchFamily="34" charset="0"/>
                <a:ea typeface="Times New Roman" pitchFamily="18" charset="0"/>
                <a:cs typeface="Arial" pitchFamily="34" charset="0"/>
              </a:rPr>
              <a:t>KONTROLÜ</a:t>
            </a:r>
            <a:r>
              <a:rPr lang="tr-TR" b="1" dirty="0">
                <a:solidFill>
                  <a:srgbClr val="FF0000"/>
                </a:solidFill>
                <a:latin typeface="Arial" pitchFamily="34" charset="0"/>
                <a:ea typeface="Times New Roman" pitchFamily="18" charset="0"/>
                <a:cs typeface="Arial" pitchFamily="34" charset="0"/>
              </a:rPr>
              <a:t> ÇALIŞMALARI</a:t>
            </a:r>
            <a:endParaRPr lang="tr-TR" dirty="0"/>
          </a:p>
        </p:txBody>
      </p:sp>
    </p:spTree>
    <p:extLst>
      <p:ext uri="{BB962C8B-B14F-4D97-AF65-F5344CB8AC3E}">
        <p14:creationId xmlns:p14="http://schemas.microsoft.com/office/powerpoint/2010/main" val="24444541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154578" y="1422068"/>
            <a:ext cx="7596844" cy="5040560"/>
          </a:xfrm>
        </p:spPr>
        <p:txBody>
          <a:bodyPr>
            <a:noAutofit/>
          </a:bodyPr>
          <a:lstStyle/>
          <a:p>
            <a:pPr algn="just">
              <a:lnSpc>
                <a:spcPct val="170000"/>
              </a:lnSpc>
            </a:pPr>
            <a:r>
              <a:rPr lang="tr-TR" sz="2000" dirty="0">
                <a:solidFill>
                  <a:srgbClr val="0000FF"/>
                </a:solidFill>
              </a:rPr>
              <a:t>Taşkın ve </a:t>
            </a:r>
            <a:r>
              <a:rPr lang="tr-TR" sz="2000" dirty="0" err="1">
                <a:solidFill>
                  <a:srgbClr val="0000FF"/>
                </a:solidFill>
              </a:rPr>
              <a:t>rüsubat</a:t>
            </a:r>
            <a:r>
              <a:rPr lang="tr-TR" sz="2000" dirty="0">
                <a:solidFill>
                  <a:srgbClr val="0000FF"/>
                </a:solidFill>
              </a:rPr>
              <a:t> kontrolü çalışmaları 3 aşamalı olarak yürütülmektedir;</a:t>
            </a:r>
          </a:p>
          <a:p>
            <a:pPr algn="l">
              <a:lnSpc>
                <a:spcPct val="170000"/>
              </a:lnSpc>
            </a:pPr>
            <a:r>
              <a:rPr lang="tr-TR" sz="2000" dirty="0">
                <a:solidFill>
                  <a:srgbClr val="FF0000"/>
                </a:solidFill>
              </a:rPr>
              <a:t>1) TAŞKIN ÖNCESİ FAALİYETLER</a:t>
            </a:r>
          </a:p>
          <a:p>
            <a:pPr marL="342900" indent="15875" algn="l">
              <a:lnSpc>
                <a:spcPct val="170000"/>
              </a:lnSpc>
              <a:buFont typeface="Arial" pitchFamily="34" charset="0"/>
              <a:buChar char="•"/>
            </a:pPr>
            <a:r>
              <a:rPr lang="tr-TR" sz="2000" b="0" dirty="0">
                <a:solidFill>
                  <a:srgbClr val="0000FF"/>
                </a:solidFill>
              </a:rPr>
              <a:t> Yapısal faaliyetler  </a:t>
            </a:r>
          </a:p>
          <a:p>
            <a:pPr marL="342900" indent="15875" algn="l">
              <a:lnSpc>
                <a:spcPct val="170000"/>
              </a:lnSpc>
              <a:buFont typeface="Arial" pitchFamily="34" charset="0"/>
              <a:buChar char="•"/>
            </a:pPr>
            <a:r>
              <a:rPr lang="tr-TR" sz="2000" b="0" dirty="0">
                <a:solidFill>
                  <a:srgbClr val="0000FF"/>
                </a:solidFill>
              </a:rPr>
              <a:t> Yapısal olmayan faaliyetler  </a:t>
            </a:r>
          </a:p>
          <a:p>
            <a:pPr lvl="0" algn="just">
              <a:lnSpc>
                <a:spcPct val="170000"/>
              </a:lnSpc>
            </a:pPr>
            <a:r>
              <a:rPr lang="tr-TR" sz="2000" dirty="0">
                <a:solidFill>
                  <a:srgbClr val="FF0000"/>
                </a:solidFill>
              </a:rPr>
              <a:t>2) TAŞKIN SIRASINDA YAPILAN FAALİYETLER</a:t>
            </a:r>
          </a:p>
          <a:p>
            <a:pPr lvl="0" algn="just">
              <a:lnSpc>
                <a:spcPct val="170000"/>
              </a:lnSpc>
            </a:pPr>
            <a:r>
              <a:rPr lang="tr-TR" sz="2000" dirty="0">
                <a:solidFill>
                  <a:srgbClr val="FF0000"/>
                </a:solidFill>
              </a:rPr>
              <a:t>3) TAŞKIN SONRASI YAPILAN FAALİYETLER</a:t>
            </a:r>
          </a:p>
        </p:txBody>
      </p:sp>
      <p:sp>
        <p:nvSpPr>
          <p:cNvPr id="7" name="Dikdörtgen 6"/>
          <p:cNvSpPr/>
          <p:nvPr/>
        </p:nvSpPr>
        <p:spPr>
          <a:xfrm>
            <a:off x="2144688" y="188640"/>
            <a:ext cx="6120680"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600" dirty="0">
              <a:solidFill>
                <a:prstClr val="white"/>
              </a:solidFill>
            </a:endParaRPr>
          </a:p>
        </p:txBody>
      </p:sp>
      <p:sp>
        <p:nvSpPr>
          <p:cNvPr id="9" name="Dikdörtgen 8"/>
          <p:cNvSpPr/>
          <p:nvPr/>
        </p:nvSpPr>
        <p:spPr>
          <a:xfrm>
            <a:off x="2576737" y="0"/>
            <a:ext cx="6444714" cy="10527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endParaRPr>
          </a:p>
        </p:txBody>
      </p:sp>
      <p:sp>
        <p:nvSpPr>
          <p:cNvPr id="8" name="7 Dikdörtgen"/>
          <p:cNvSpPr/>
          <p:nvPr/>
        </p:nvSpPr>
        <p:spPr>
          <a:xfrm>
            <a:off x="1496616" y="-171399"/>
            <a:ext cx="6912768" cy="1680460"/>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20000"/>
              </a:lnSpc>
            </a:pPr>
            <a:r>
              <a:rPr lang="tr-TR" sz="14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a:r>
            <a:br>
              <a:rPr lang="tr-TR" sz="14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br>
            <a:r>
              <a:rPr lang="tr-TR" sz="2000" b="1" spc="50" dirty="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rPr>
              <a:t> </a:t>
            </a:r>
            <a:r>
              <a:rPr lang="tr-TR" sz="2000" b="1" spc="50" dirty="0">
                <a:ln w="11430"/>
                <a:solidFill>
                  <a:srgbClr val="FF0000"/>
                </a:solidFill>
                <a:latin typeface="Arial" pitchFamily="34" charset="0"/>
                <a:cs typeface="Arial" pitchFamily="34" charset="0"/>
              </a:rPr>
              <a:t>KURULUŞUMUZCA YÜRÜTÜLEN </a:t>
            </a:r>
          </a:p>
          <a:p>
            <a:pPr algn="ctr">
              <a:lnSpc>
                <a:spcPct val="120000"/>
              </a:lnSpc>
            </a:pPr>
            <a:r>
              <a:rPr lang="tr-TR" sz="2000" b="1" spc="50" dirty="0">
                <a:ln w="11430"/>
                <a:solidFill>
                  <a:srgbClr val="FF0000"/>
                </a:solidFill>
                <a:latin typeface="Arial" pitchFamily="34" charset="0"/>
                <a:cs typeface="Arial" pitchFamily="34" charset="0"/>
              </a:rPr>
              <a:t>TAŞKIN VE RÜSUBAT KONTROLÜ ÇALIŞMALARI</a:t>
            </a:r>
          </a:p>
          <a:p>
            <a:pPr algn="ctr">
              <a:lnSpc>
                <a:spcPct val="120000"/>
              </a:lnSpc>
            </a:pPr>
            <a:r>
              <a:rPr lang="tr-TR" sz="14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
            </a:r>
            <a:br>
              <a:rPr lang="tr-TR" sz="14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br>
            <a:endParaRPr lang="tr-TR"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endParaRPr>
          </a:p>
        </p:txBody>
      </p:sp>
      <p:sp>
        <p:nvSpPr>
          <p:cNvPr id="13" name="12 Dikdörtgen"/>
          <p:cNvSpPr/>
          <p:nvPr/>
        </p:nvSpPr>
        <p:spPr>
          <a:xfrm flipV="1">
            <a:off x="3224808" y="3573016"/>
            <a:ext cx="3507692" cy="369332"/>
          </a:xfrm>
          <a:prstGeom prst="rect">
            <a:avLst/>
          </a:prstGeom>
        </p:spPr>
        <p:txBody>
          <a:bodyPr wrap="square">
            <a:spAutoFit/>
          </a:bodyPr>
          <a:lstStyle/>
          <a:p>
            <a:endParaRPr lang="tr-TR" dirty="0">
              <a:solidFill>
                <a:prstClr val="black"/>
              </a:solidFill>
            </a:endParaRPr>
          </a:p>
        </p:txBody>
      </p:sp>
    </p:spTree>
    <p:extLst>
      <p:ext uri="{BB962C8B-B14F-4D97-AF65-F5344CB8AC3E}">
        <p14:creationId xmlns:p14="http://schemas.microsoft.com/office/powerpoint/2010/main" val="350551550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632520" y="1572618"/>
            <a:ext cx="8712968" cy="5215934"/>
          </a:xfrm>
        </p:spPr>
        <p:txBody>
          <a:bodyPr>
            <a:normAutofit/>
          </a:bodyPr>
          <a:lstStyle/>
          <a:p>
            <a:endParaRPr lang="tr-TR" sz="2000" b="0" dirty="0">
              <a:solidFill>
                <a:srgbClr val="FF0000"/>
              </a:solidFill>
              <a:latin typeface="+mn-lt"/>
            </a:endParaRPr>
          </a:p>
          <a:p>
            <a:pPr marL="342900" indent="-342900" algn="just">
              <a:lnSpc>
                <a:spcPct val="150000"/>
              </a:lnSpc>
              <a:buFont typeface="Arial" pitchFamily="34" charset="0"/>
              <a:buChar char="•"/>
            </a:pPr>
            <a:r>
              <a:rPr lang="tr-TR" sz="2000" b="0" dirty="0">
                <a:solidFill>
                  <a:srgbClr val="0000FF"/>
                </a:solidFill>
              </a:rPr>
              <a:t>Yukarı havza mecra ıslahına yönelik yapılar (tersip bendi, ıslah sekisi, taban kuşağı vb.)</a:t>
            </a:r>
          </a:p>
          <a:p>
            <a:pPr marL="342900" indent="-342900" algn="just">
              <a:lnSpc>
                <a:spcPct val="150000"/>
              </a:lnSpc>
              <a:buFont typeface="Arial" pitchFamily="34" charset="0"/>
              <a:buChar char="•"/>
            </a:pPr>
            <a:r>
              <a:rPr lang="tr-TR" sz="2000" b="0" dirty="0">
                <a:solidFill>
                  <a:srgbClr val="0000FF"/>
                </a:solidFill>
              </a:rPr>
              <a:t>Suyun akış rejimini düzenleyen kontrol yapıları (sel kapanları, barajlar)</a:t>
            </a:r>
          </a:p>
          <a:p>
            <a:pPr marL="342900" indent="-342900" algn="just">
              <a:lnSpc>
                <a:spcPct val="150000"/>
              </a:lnSpc>
              <a:buFont typeface="Arial" pitchFamily="34" charset="0"/>
              <a:buChar char="•"/>
            </a:pPr>
            <a:r>
              <a:rPr lang="tr-TR" sz="2000" b="0" dirty="0">
                <a:solidFill>
                  <a:srgbClr val="0000FF"/>
                </a:solidFill>
              </a:rPr>
              <a:t>Mansap ıslahına yönelik tesisler (</a:t>
            </a:r>
            <a:r>
              <a:rPr lang="tr-TR" sz="2000" dirty="0">
                <a:solidFill>
                  <a:srgbClr val="0000FF"/>
                </a:solidFill>
              </a:rPr>
              <a:t>taş tahkimatı, </a:t>
            </a:r>
            <a:r>
              <a:rPr lang="tr-TR" sz="2000" b="0" dirty="0">
                <a:solidFill>
                  <a:srgbClr val="0000FF"/>
                </a:solidFill>
              </a:rPr>
              <a:t>taşkın duvarı, sedde, derivasyon kanalı vb.)</a:t>
            </a:r>
          </a:p>
          <a:p>
            <a:pPr algn="just" eaLnBrk="1" hangingPunct="1">
              <a:buFont typeface="Wingdings" pitchFamily="2" charset="2"/>
              <a:buChar char="q"/>
            </a:pPr>
            <a:endParaRPr lang="tr-TR" b="0" dirty="0"/>
          </a:p>
          <a:p>
            <a:pPr algn="just" eaLnBrk="1" hangingPunct="1"/>
            <a:endParaRPr lang="tr-TR" b="0" dirty="0" smtClean="0"/>
          </a:p>
        </p:txBody>
      </p:sp>
      <p:sp>
        <p:nvSpPr>
          <p:cNvPr id="8" name="Dikdörtgen 7"/>
          <p:cNvSpPr/>
          <p:nvPr/>
        </p:nvSpPr>
        <p:spPr>
          <a:xfrm>
            <a:off x="773337" y="1124745"/>
            <a:ext cx="3671646" cy="461665"/>
          </a:xfrm>
          <a:prstGeom prst="rect">
            <a:avLst/>
          </a:prstGeom>
        </p:spPr>
        <p:txBody>
          <a:bodyPr wrap="none">
            <a:spAutoFit/>
          </a:bodyPr>
          <a:lstStyle/>
          <a:p>
            <a:pPr algn="just"/>
            <a:r>
              <a:rPr lang="tr-TR" sz="2400" b="1" dirty="0">
                <a:solidFill>
                  <a:srgbClr val="FF0000"/>
                </a:solidFill>
                <a:latin typeface="Arial" pitchFamily="34" charset="0"/>
                <a:cs typeface="Arial" pitchFamily="34" charset="0"/>
              </a:rPr>
              <a:t>YAPISAL FAALİYETLER</a:t>
            </a:r>
          </a:p>
        </p:txBody>
      </p:sp>
      <p:sp>
        <p:nvSpPr>
          <p:cNvPr id="9" name="Dikdörtgen 8"/>
          <p:cNvSpPr/>
          <p:nvPr/>
        </p:nvSpPr>
        <p:spPr>
          <a:xfrm>
            <a:off x="2174741" y="196106"/>
            <a:ext cx="5296899" cy="461665"/>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sz="2400" b="1" spc="50" dirty="0">
                <a:ln w="11430"/>
                <a:solidFill>
                  <a:srgbClr val="FF0000"/>
                </a:solidFill>
                <a:latin typeface="Arial" pitchFamily="34" charset="0"/>
                <a:cs typeface="Arial" pitchFamily="34" charset="0"/>
              </a:rPr>
              <a:t>TAŞKINI ÖNLEYİCİ FAALİYETLER</a:t>
            </a:r>
          </a:p>
        </p:txBody>
      </p:sp>
    </p:spTree>
    <p:extLst>
      <p:ext uri="{BB962C8B-B14F-4D97-AF65-F5344CB8AC3E}">
        <p14:creationId xmlns:p14="http://schemas.microsoft.com/office/powerpoint/2010/main" val="160727848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yagram 4"/>
          <p:cNvGraphicFramePr/>
          <p:nvPr>
            <p:extLst/>
          </p:nvPr>
        </p:nvGraphicFramePr>
        <p:xfrm>
          <a:off x="1269973" y="2780929"/>
          <a:ext cx="7366054" cy="15121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8490849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ikdörtgen 9"/>
          <p:cNvSpPr/>
          <p:nvPr/>
        </p:nvSpPr>
        <p:spPr>
          <a:xfrm>
            <a:off x="909024" y="1052736"/>
            <a:ext cx="2005677" cy="369332"/>
          </a:xfrm>
          <a:prstGeom prst="rect">
            <a:avLst/>
          </a:prstGeom>
        </p:spPr>
        <p:txBody>
          <a:bodyPr wrap="none">
            <a:spAutoFit/>
          </a:bodyPr>
          <a:lstStyle/>
          <a:p>
            <a:pPr algn="just"/>
            <a:r>
              <a:rPr lang="tr-TR" b="1" dirty="0">
                <a:solidFill>
                  <a:srgbClr val="0000FF"/>
                </a:solidFill>
                <a:latin typeface="Arial" pitchFamily="34" charset="0"/>
                <a:cs typeface="Arial" pitchFamily="34" charset="0"/>
              </a:rPr>
              <a:t>ISLAH SEKİLERİ</a:t>
            </a:r>
          </a:p>
        </p:txBody>
      </p:sp>
      <p:sp>
        <p:nvSpPr>
          <p:cNvPr id="12" name="Dikdörtgen 11"/>
          <p:cNvSpPr/>
          <p:nvPr/>
        </p:nvSpPr>
        <p:spPr>
          <a:xfrm>
            <a:off x="2403628" y="260649"/>
            <a:ext cx="5429693" cy="461665"/>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pic>
        <p:nvPicPr>
          <p:cNvPr id="7" name="Picture 2" descr="D:\ARAZİ RESİMLER\Aydın-Temmuz 2009\Buharkent-Çağlayan dere\2009Aydın-Buharkent-Çağlayan Der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520" y="1574794"/>
            <a:ext cx="4348336" cy="3153240"/>
          </a:xfrm>
          <a:prstGeom prst="rect">
            <a:avLst/>
          </a:prstGeom>
          <a:noFill/>
          <a:extLst>
            <a:ext uri="{909E8E84-426E-40DD-AFC4-6F175D3DCCD1}">
              <a14:hiddenFill xmlns:a14="http://schemas.microsoft.com/office/drawing/2010/main">
                <a:solidFill>
                  <a:srgbClr val="FFFFFF"/>
                </a:solidFill>
              </a14:hiddenFill>
            </a:ext>
          </a:extLst>
        </p:spPr>
      </p:pic>
      <p:pic>
        <p:nvPicPr>
          <p:cNvPr id="2" name="Resim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25008" y="2928180"/>
            <a:ext cx="4392488" cy="3168007"/>
          </a:xfrm>
          <a:prstGeom prst="rect">
            <a:avLst/>
          </a:prstGeom>
        </p:spPr>
      </p:pic>
      <p:sp>
        <p:nvSpPr>
          <p:cNvPr id="11" name="9 Dikdörtgen"/>
          <p:cNvSpPr/>
          <p:nvPr/>
        </p:nvSpPr>
        <p:spPr>
          <a:xfrm>
            <a:off x="1064568" y="4728034"/>
            <a:ext cx="3160938" cy="738664"/>
          </a:xfrm>
          <a:prstGeom prst="rect">
            <a:avLst/>
          </a:prstGeom>
        </p:spPr>
        <p:txBody>
          <a:bodyPr wrap="square">
            <a:spAutoFit/>
          </a:bodyPr>
          <a:lstStyle/>
          <a:p>
            <a:pPr algn="ctr"/>
            <a:r>
              <a:rPr lang="tr-TR" sz="1400" b="1" dirty="0">
                <a:solidFill>
                  <a:srgbClr val="FF0000"/>
                </a:solidFill>
                <a:latin typeface="Arial" pitchFamily="34" charset="0"/>
                <a:cs typeface="Arial" pitchFamily="34" charset="0"/>
              </a:rPr>
              <a:t>Sistematik Islah Sekileri</a:t>
            </a:r>
          </a:p>
          <a:p>
            <a:pPr algn="ctr"/>
            <a:r>
              <a:rPr lang="tr-TR" sz="1400" b="1" dirty="0">
                <a:solidFill>
                  <a:srgbClr val="FF0000"/>
                </a:solidFill>
                <a:latin typeface="Arial" pitchFamily="34" charset="0"/>
                <a:cs typeface="Arial" pitchFamily="34" charset="0"/>
              </a:rPr>
              <a:t>Aydın-Buharkent-Çağlayan Dere</a:t>
            </a:r>
          </a:p>
          <a:p>
            <a:endParaRPr lang="tr-TR" sz="1400" dirty="0">
              <a:solidFill>
                <a:srgbClr val="FF0000"/>
              </a:solidFill>
              <a:latin typeface="Arial" pitchFamily="34" charset="0"/>
              <a:cs typeface="Arial" pitchFamily="34" charset="0"/>
            </a:endParaRPr>
          </a:p>
        </p:txBody>
      </p:sp>
      <p:sp>
        <p:nvSpPr>
          <p:cNvPr id="13" name="9 Dikdörtgen"/>
          <p:cNvSpPr/>
          <p:nvPr/>
        </p:nvSpPr>
        <p:spPr>
          <a:xfrm>
            <a:off x="5643984" y="6057442"/>
            <a:ext cx="3160938" cy="523220"/>
          </a:xfrm>
          <a:prstGeom prst="rect">
            <a:avLst/>
          </a:prstGeom>
        </p:spPr>
        <p:txBody>
          <a:bodyPr wrap="square">
            <a:spAutoFit/>
          </a:bodyPr>
          <a:lstStyle/>
          <a:p>
            <a:pPr algn="ctr"/>
            <a:r>
              <a:rPr lang="tr-TR" sz="1400" b="1" dirty="0">
                <a:solidFill>
                  <a:srgbClr val="FF0000"/>
                </a:solidFill>
                <a:latin typeface="Arial" pitchFamily="34" charset="0"/>
                <a:cs typeface="Arial" pitchFamily="34" charset="0"/>
              </a:rPr>
              <a:t>Münferit Islah Sekisi</a:t>
            </a:r>
          </a:p>
          <a:p>
            <a:pPr algn="ctr"/>
            <a:r>
              <a:rPr lang="tr-TR" sz="1400" b="1" dirty="0">
                <a:solidFill>
                  <a:srgbClr val="FF0000"/>
                </a:solidFill>
                <a:latin typeface="Arial" pitchFamily="34" charset="0"/>
                <a:cs typeface="Arial" pitchFamily="34" charset="0"/>
              </a:rPr>
              <a:t>Antalya-Kemer-Kiriş Çayı</a:t>
            </a:r>
            <a:endParaRPr lang="tr-TR" sz="1400"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3262564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19 Başlık"/>
          <p:cNvSpPr>
            <a:spLocks noGrp="1"/>
          </p:cNvSpPr>
          <p:nvPr>
            <p:ph type="ctrTitle"/>
          </p:nvPr>
        </p:nvSpPr>
        <p:spPr>
          <a:xfrm>
            <a:off x="896904" y="1218186"/>
            <a:ext cx="3456384" cy="369332"/>
          </a:xfrm>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l" fontAlgn="auto">
              <a:spcBef>
                <a:spcPts val="0"/>
              </a:spcBef>
              <a:spcAft>
                <a:spcPts val="0"/>
              </a:spcAft>
              <a:defRPr/>
            </a:pPr>
            <a:r>
              <a:rPr lang="tr-TR" sz="1800" b="1" dirty="0">
                <a:solidFill>
                  <a:srgbClr val="0000FF"/>
                </a:solidFill>
                <a:latin typeface="Arial" panose="020B0604020202020204" pitchFamily="34" charset="0"/>
                <a:ea typeface="+mn-ea"/>
                <a:cs typeface="Arial" panose="020B0604020202020204" pitchFamily="34" charset="0"/>
              </a:rPr>
              <a:t>TABAN</a:t>
            </a:r>
            <a:r>
              <a:rPr lang="tr-TR" sz="1800" b="1" spc="50" dirty="0">
                <a:ln w="11430"/>
                <a:solidFill>
                  <a:srgbClr val="0000FF"/>
                </a:solidFill>
                <a:effectLst>
                  <a:outerShdw blurRad="76200" dist="50800" dir="5400000" algn="tl" rotWithShape="0">
                    <a:srgbClr val="000000">
                      <a:alpha val="65000"/>
                    </a:srgbClr>
                  </a:outerShdw>
                </a:effectLst>
                <a:latin typeface="Arial" panose="020B0604020202020204" pitchFamily="34" charset="0"/>
                <a:cs typeface="Arial" panose="020B0604020202020204" pitchFamily="34" charset="0"/>
              </a:rPr>
              <a:t> </a:t>
            </a:r>
            <a:r>
              <a:rPr lang="tr-TR" sz="1800" b="1" dirty="0">
                <a:solidFill>
                  <a:srgbClr val="0000FF"/>
                </a:solidFill>
                <a:latin typeface="Arial" panose="020B0604020202020204" pitchFamily="34" charset="0"/>
                <a:ea typeface="+mn-ea"/>
                <a:cs typeface="Arial" panose="020B0604020202020204" pitchFamily="34" charset="0"/>
              </a:rPr>
              <a:t>KUŞAKLARI</a:t>
            </a:r>
          </a:p>
        </p:txBody>
      </p:sp>
      <p:sp>
        <p:nvSpPr>
          <p:cNvPr id="11" name="Dikdörtgen 10"/>
          <p:cNvSpPr/>
          <p:nvPr/>
        </p:nvSpPr>
        <p:spPr>
          <a:xfrm>
            <a:off x="2238154" y="260649"/>
            <a:ext cx="5429693" cy="461665"/>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pic>
        <p:nvPicPr>
          <p:cNvPr id="6" name="Picture 5" descr="D:\Users\mcavusoglu\Desktop\taşkın ve rüsubat kontrol tesisleri\1-1-2001 ManisaSalihli Kurşunlu Çayı.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521" y="1700808"/>
            <a:ext cx="4392487" cy="289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9 Dikdörtgen"/>
          <p:cNvSpPr/>
          <p:nvPr/>
        </p:nvSpPr>
        <p:spPr>
          <a:xfrm>
            <a:off x="1044627" y="4509120"/>
            <a:ext cx="3160938" cy="738664"/>
          </a:xfrm>
          <a:prstGeom prst="rect">
            <a:avLst/>
          </a:prstGeom>
        </p:spPr>
        <p:txBody>
          <a:bodyPr wrap="square">
            <a:spAutoFit/>
          </a:bodyPr>
          <a:lstStyle/>
          <a:p>
            <a:pPr algn="ctr"/>
            <a:r>
              <a:rPr lang="tr-TR" sz="1400" b="1" dirty="0">
                <a:solidFill>
                  <a:srgbClr val="FF0000"/>
                </a:solidFill>
                <a:latin typeface="Arial" pitchFamily="34" charset="0"/>
                <a:cs typeface="Arial" pitchFamily="34" charset="0"/>
              </a:rPr>
              <a:t>Sistematik Taban Kuşakları</a:t>
            </a:r>
          </a:p>
          <a:p>
            <a:pPr algn="ctr"/>
            <a:r>
              <a:rPr lang="tr-TR" sz="1400" b="1" dirty="0">
                <a:solidFill>
                  <a:srgbClr val="FF0000"/>
                </a:solidFill>
                <a:latin typeface="Arial" pitchFamily="34" charset="0"/>
                <a:cs typeface="Arial" pitchFamily="34" charset="0"/>
              </a:rPr>
              <a:t>Manisa-Salihli-Kurşunlu Çayı</a:t>
            </a:r>
          </a:p>
          <a:p>
            <a:endParaRPr lang="tr-TR" sz="1400" dirty="0">
              <a:solidFill>
                <a:srgbClr val="FF0000"/>
              </a:solidFill>
              <a:latin typeface="Arial" pitchFamily="34" charset="0"/>
              <a:cs typeface="Arial" pitchFamily="34" charset="0"/>
            </a:endParaRPr>
          </a:p>
        </p:txBody>
      </p:sp>
      <p:pic>
        <p:nvPicPr>
          <p:cNvPr id="2" name="Resim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97016" y="2945290"/>
            <a:ext cx="4176464" cy="2914510"/>
          </a:xfrm>
          <a:prstGeom prst="rect">
            <a:avLst/>
          </a:prstGeom>
        </p:spPr>
      </p:pic>
      <p:sp>
        <p:nvSpPr>
          <p:cNvPr id="3" name="Dikdörtgen 2"/>
          <p:cNvSpPr/>
          <p:nvPr/>
        </p:nvSpPr>
        <p:spPr>
          <a:xfrm>
            <a:off x="4698526" y="5809551"/>
            <a:ext cx="4572000" cy="738664"/>
          </a:xfrm>
          <a:prstGeom prst="rect">
            <a:avLst/>
          </a:prstGeom>
        </p:spPr>
        <p:txBody>
          <a:bodyPr>
            <a:spAutoFit/>
          </a:bodyPr>
          <a:lstStyle/>
          <a:p>
            <a:pPr algn="ctr"/>
            <a:r>
              <a:rPr lang="tr-TR" sz="1400" b="1" dirty="0">
                <a:solidFill>
                  <a:srgbClr val="FF0000"/>
                </a:solidFill>
                <a:latin typeface="Arial" pitchFamily="34" charset="0"/>
                <a:cs typeface="Arial" pitchFamily="34" charset="0"/>
              </a:rPr>
              <a:t>Sistematik Taban Kuşakları</a:t>
            </a:r>
          </a:p>
          <a:p>
            <a:pPr algn="ctr"/>
            <a:r>
              <a:rPr lang="tr-TR" sz="1400" b="1" dirty="0">
                <a:solidFill>
                  <a:srgbClr val="FF0000"/>
                </a:solidFill>
                <a:latin typeface="Arial" pitchFamily="34" charset="0"/>
                <a:cs typeface="Arial" pitchFamily="34" charset="0"/>
              </a:rPr>
              <a:t>Konya-Aslanapa Barajı Yan Dere</a:t>
            </a:r>
          </a:p>
          <a:p>
            <a:endParaRPr lang="tr-TR" sz="1400"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30618005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3" descr="D:\yasard\Documents\book eng\resim\resim  son\8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0512" y="1392405"/>
            <a:ext cx="4400478" cy="2952070"/>
          </a:xfrm>
          <a:prstGeom prst="rect">
            <a:avLst/>
          </a:prstGeom>
          <a:noFill/>
          <a:extLst>
            <a:ext uri="{909E8E84-426E-40DD-AFC4-6F175D3DCCD1}">
              <a14:hiddenFill xmlns:a14="http://schemas.microsoft.com/office/drawing/2010/main">
                <a:solidFill>
                  <a:srgbClr val="FFFFFF"/>
                </a:solidFill>
              </a14:hiddenFill>
            </a:ext>
          </a:extLst>
        </p:spPr>
      </p:pic>
      <p:sp>
        <p:nvSpPr>
          <p:cNvPr id="9" name="19 Başlık"/>
          <p:cNvSpPr txBox="1">
            <a:spLocks/>
          </p:cNvSpPr>
          <p:nvPr/>
        </p:nvSpPr>
        <p:spPr>
          <a:xfrm>
            <a:off x="5889104" y="1755128"/>
            <a:ext cx="3045548" cy="369332"/>
          </a:xfrm>
          <a:prstGeom prst="rect">
            <a:avLst/>
          </a:prstGeom>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Bef>
                <a:spcPts val="0"/>
              </a:spcBef>
              <a:spcAft>
                <a:spcPts val="0"/>
              </a:spcAft>
              <a:defRPr/>
            </a:pPr>
            <a:r>
              <a:rPr lang="tr-TR" sz="1800" b="1" dirty="0">
                <a:solidFill>
                  <a:srgbClr val="0000FF"/>
                </a:solidFill>
                <a:latin typeface="Arial" panose="020B0604020202020204" pitchFamily="34" charset="0"/>
                <a:cs typeface="Arial" panose="020B0604020202020204" pitchFamily="34" charset="0"/>
              </a:rPr>
              <a:t>TERSİP</a:t>
            </a:r>
            <a:r>
              <a:rPr lang="tr-TR" sz="1800" spc="50" dirty="0">
                <a:ln w="11430"/>
                <a:solidFill>
                  <a:srgbClr val="0000FF"/>
                </a:solidFill>
                <a:effectLst>
                  <a:outerShdw blurRad="76200" dist="50800" dir="5400000" algn="tl" rotWithShape="0">
                    <a:srgbClr val="000000">
                      <a:alpha val="65000"/>
                    </a:srgbClr>
                  </a:outerShdw>
                </a:effectLst>
                <a:latin typeface="Arial" panose="020B0604020202020204" pitchFamily="34" charset="0"/>
                <a:cs typeface="Arial" panose="020B0604020202020204" pitchFamily="34" charset="0"/>
              </a:rPr>
              <a:t> </a:t>
            </a:r>
            <a:r>
              <a:rPr lang="tr-TR" sz="1800" b="1" dirty="0">
                <a:solidFill>
                  <a:srgbClr val="0000FF"/>
                </a:solidFill>
                <a:latin typeface="Arial" panose="020B0604020202020204" pitchFamily="34" charset="0"/>
                <a:cs typeface="Arial" panose="020B0604020202020204" pitchFamily="34" charset="0"/>
              </a:rPr>
              <a:t>BENTLERİ </a:t>
            </a:r>
          </a:p>
        </p:txBody>
      </p:sp>
      <p:sp>
        <p:nvSpPr>
          <p:cNvPr id="11" name="Dikdörtgen 10"/>
          <p:cNvSpPr/>
          <p:nvPr/>
        </p:nvSpPr>
        <p:spPr>
          <a:xfrm>
            <a:off x="2238154" y="260649"/>
            <a:ext cx="5429693" cy="461665"/>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pic>
        <p:nvPicPr>
          <p:cNvPr id="7" name="Picture 2" descr="D:\ARAZİ RESİMLER\resimler orjinal\Osmaniye-Karaçay\Kopyası osmaniye-karacayy.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66995" y="2636912"/>
            <a:ext cx="4434634" cy="2952328"/>
          </a:xfrm>
          <a:prstGeom prst="rect">
            <a:avLst/>
          </a:prstGeom>
          <a:noFill/>
          <a:extLst>
            <a:ext uri="{909E8E84-426E-40DD-AFC4-6F175D3DCCD1}">
              <a14:hiddenFill xmlns:a14="http://schemas.microsoft.com/office/drawing/2010/main">
                <a:solidFill>
                  <a:srgbClr val="FFFFFF"/>
                </a:solidFill>
              </a14:hiddenFill>
            </a:ext>
          </a:extLst>
        </p:spPr>
      </p:pic>
      <p:sp>
        <p:nvSpPr>
          <p:cNvPr id="8" name="9 Dikdörtgen"/>
          <p:cNvSpPr/>
          <p:nvPr/>
        </p:nvSpPr>
        <p:spPr>
          <a:xfrm>
            <a:off x="1352600" y="4328618"/>
            <a:ext cx="3160938"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Osmaniye-Merkez-Karaçay</a:t>
            </a:r>
            <a:endParaRPr lang="tr-TR" sz="1400" dirty="0">
              <a:solidFill>
                <a:srgbClr val="FF0000"/>
              </a:solidFill>
              <a:latin typeface="Arial" pitchFamily="34" charset="0"/>
              <a:cs typeface="Arial" pitchFamily="34" charset="0"/>
            </a:endParaRPr>
          </a:p>
        </p:txBody>
      </p:sp>
      <p:sp>
        <p:nvSpPr>
          <p:cNvPr id="10" name="9 Dikdörtgen"/>
          <p:cNvSpPr/>
          <p:nvPr/>
        </p:nvSpPr>
        <p:spPr>
          <a:xfrm>
            <a:off x="4966996" y="5567892"/>
            <a:ext cx="4234477" cy="523220"/>
          </a:xfrm>
          <a:prstGeom prst="rect">
            <a:avLst/>
          </a:prstGeom>
        </p:spPr>
        <p:txBody>
          <a:bodyPr wrap="square">
            <a:spAutoFit/>
          </a:bodyPr>
          <a:lstStyle/>
          <a:p>
            <a:pPr algn="ctr"/>
            <a:r>
              <a:rPr lang="tr-TR" sz="1400" b="1" dirty="0">
                <a:solidFill>
                  <a:srgbClr val="FF0000"/>
                </a:solidFill>
                <a:latin typeface="Arial" pitchFamily="34" charset="0"/>
                <a:cs typeface="Arial" pitchFamily="34" charset="0"/>
              </a:rPr>
              <a:t>Osmaniye-Merkez-Karaçay</a:t>
            </a:r>
          </a:p>
          <a:p>
            <a:pPr algn="ctr"/>
            <a:r>
              <a:rPr lang="tr-TR" sz="1400" b="1" dirty="0">
                <a:solidFill>
                  <a:srgbClr val="FF0000"/>
                </a:solidFill>
                <a:latin typeface="Arial" pitchFamily="34" charset="0"/>
                <a:cs typeface="Arial" pitchFamily="34" charset="0"/>
              </a:rPr>
              <a:t>Rezervuarı </a:t>
            </a:r>
            <a:r>
              <a:rPr lang="tr-TR" sz="1400" b="1" dirty="0" err="1">
                <a:solidFill>
                  <a:srgbClr val="FF0000"/>
                </a:solidFill>
                <a:latin typeface="Arial" pitchFamily="34" charset="0"/>
                <a:cs typeface="Arial" pitchFamily="34" charset="0"/>
              </a:rPr>
              <a:t>rüsubatla</a:t>
            </a:r>
            <a:r>
              <a:rPr lang="tr-TR" sz="1400" b="1" dirty="0">
                <a:solidFill>
                  <a:srgbClr val="FF0000"/>
                </a:solidFill>
                <a:latin typeface="Arial" pitchFamily="34" charset="0"/>
                <a:cs typeface="Arial" pitchFamily="34" charset="0"/>
              </a:rPr>
              <a:t> dolduktan sonra</a:t>
            </a:r>
            <a:endParaRPr lang="tr-TR" sz="1400"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40288446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Dikdörtgen 12"/>
          <p:cNvSpPr/>
          <p:nvPr/>
        </p:nvSpPr>
        <p:spPr>
          <a:xfrm>
            <a:off x="2238154" y="260649"/>
            <a:ext cx="5429693" cy="461665"/>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pic>
        <p:nvPicPr>
          <p:cNvPr id="4" name="Picture 3" descr="D:\yasard\Documents\book eng\resim\resim  son\yusufeli_köprügören-yapımdan sonr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188" y="1196752"/>
            <a:ext cx="4504388"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9 Dikdörtgen"/>
          <p:cNvSpPr/>
          <p:nvPr/>
        </p:nvSpPr>
        <p:spPr>
          <a:xfrm>
            <a:off x="978359" y="4087091"/>
            <a:ext cx="3881018" cy="523220"/>
          </a:xfrm>
          <a:prstGeom prst="rect">
            <a:avLst/>
          </a:prstGeom>
        </p:spPr>
        <p:txBody>
          <a:bodyPr wrap="square">
            <a:spAutoFit/>
          </a:bodyPr>
          <a:lstStyle/>
          <a:p>
            <a:pPr algn="ctr"/>
            <a:r>
              <a:rPr lang="tr-TR" sz="1400" b="1" dirty="0" err="1">
                <a:solidFill>
                  <a:srgbClr val="FF0000"/>
                </a:solidFill>
                <a:latin typeface="Arial" pitchFamily="34" charset="0"/>
                <a:cs typeface="Arial" pitchFamily="34" charset="0"/>
              </a:rPr>
              <a:t>Kargir</a:t>
            </a:r>
            <a:r>
              <a:rPr lang="tr-TR" sz="1400" b="1" dirty="0">
                <a:solidFill>
                  <a:srgbClr val="FF0000"/>
                </a:solidFill>
                <a:latin typeface="Arial" pitchFamily="34" charset="0"/>
                <a:cs typeface="Arial" pitchFamily="34" charset="0"/>
              </a:rPr>
              <a:t> </a:t>
            </a:r>
            <a:r>
              <a:rPr lang="tr-TR" sz="1400" b="1" dirty="0" err="1">
                <a:solidFill>
                  <a:srgbClr val="FF0000"/>
                </a:solidFill>
                <a:latin typeface="Arial" pitchFamily="34" charset="0"/>
                <a:cs typeface="Arial" pitchFamily="34" charset="0"/>
              </a:rPr>
              <a:t>Tersip</a:t>
            </a:r>
            <a:r>
              <a:rPr lang="tr-TR" sz="1400" b="1" dirty="0">
                <a:solidFill>
                  <a:srgbClr val="FF0000"/>
                </a:solidFill>
                <a:latin typeface="Arial" pitchFamily="34" charset="0"/>
                <a:cs typeface="Arial" pitchFamily="34" charset="0"/>
              </a:rPr>
              <a:t> Bendi</a:t>
            </a:r>
          </a:p>
          <a:p>
            <a:pPr algn="ctr"/>
            <a:r>
              <a:rPr lang="tr-TR" sz="1400" b="1" dirty="0">
                <a:solidFill>
                  <a:srgbClr val="FF0000"/>
                </a:solidFill>
                <a:latin typeface="Arial" pitchFamily="34" charset="0"/>
                <a:cs typeface="Arial" pitchFamily="34" charset="0"/>
              </a:rPr>
              <a:t>Artvin-Yusufeli-</a:t>
            </a:r>
            <a:r>
              <a:rPr lang="tr-TR" sz="1400" b="1" dirty="0" err="1">
                <a:solidFill>
                  <a:srgbClr val="FF0000"/>
                </a:solidFill>
                <a:latin typeface="Arial" pitchFamily="34" charset="0"/>
                <a:cs typeface="Arial" pitchFamily="34" charset="0"/>
              </a:rPr>
              <a:t>Köprügören</a:t>
            </a:r>
            <a:r>
              <a:rPr lang="tr-TR" sz="1400" b="1" dirty="0">
                <a:solidFill>
                  <a:srgbClr val="FF0000"/>
                </a:solidFill>
                <a:latin typeface="Arial" pitchFamily="34" charset="0"/>
                <a:cs typeface="Arial" pitchFamily="34" charset="0"/>
              </a:rPr>
              <a:t> Köyü-Kızıl Dere</a:t>
            </a:r>
            <a:endParaRPr lang="tr-TR" sz="1400" dirty="0">
              <a:solidFill>
                <a:srgbClr val="FF0000"/>
              </a:solidFill>
              <a:latin typeface="Arial" pitchFamily="34" charset="0"/>
              <a:cs typeface="Arial" pitchFamily="34" charset="0"/>
            </a:endParaRPr>
          </a:p>
        </p:txBody>
      </p:sp>
      <p:sp>
        <p:nvSpPr>
          <p:cNvPr id="6" name="19 Başlık"/>
          <p:cNvSpPr txBox="1">
            <a:spLocks/>
          </p:cNvSpPr>
          <p:nvPr/>
        </p:nvSpPr>
        <p:spPr>
          <a:xfrm>
            <a:off x="5889104" y="1755128"/>
            <a:ext cx="3045548" cy="369332"/>
          </a:xfrm>
          <a:prstGeom prst="rect">
            <a:avLst/>
          </a:prstGeom>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Bef>
                <a:spcPts val="0"/>
              </a:spcBef>
              <a:spcAft>
                <a:spcPts val="0"/>
              </a:spcAft>
              <a:defRPr/>
            </a:pPr>
            <a:r>
              <a:rPr lang="tr-TR" sz="1800" b="1" dirty="0">
                <a:solidFill>
                  <a:srgbClr val="0000FF"/>
                </a:solidFill>
                <a:latin typeface="Arial" panose="020B0604020202020204" pitchFamily="34" charset="0"/>
                <a:cs typeface="Arial" panose="020B0604020202020204" pitchFamily="34" charset="0"/>
              </a:rPr>
              <a:t>TERSİP</a:t>
            </a:r>
            <a:r>
              <a:rPr lang="tr-TR" sz="1800" spc="50" dirty="0">
                <a:ln w="11430"/>
                <a:solidFill>
                  <a:srgbClr val="0000FF"/>
                </a:solidFill>
                <a:effectLst>
                  <a:outerShdw blurRad="76200" dist="50800" dir="5400000" algn="tl" rotWithShape="0">
                    <a:srgbClr val="000000">
                      <a:alpha val="65000"/>
                    </a:srgbClr>
                  </a:outerShdw>
                </a:effectLst>
                <a:latin typeface="Arial" panose="020B0604020202020204" pitchFamily="34" charset="0"/>
                <a:cs typeface="Arial" panose="020B0604020202020204" pitchFamily="34" charset="0"/>
              </a:rPr>
              <a:t> </a:t>
            </a:r>
            <a:r>
              <a:rPr lang="tr-TR" sz="1800" b="1" dirty="0">
                <a:solidFill>
                  <a:srgbClr val="0000FF"/>
                </a:solidFill>
                <a:latin typeface="Arial" panose="020B0604020202020204" pitchFamily="34" charset="0"/>
                <a:cs typeface="Arial" panose="020B0604020202020204" pitchFamily="34" charset="0"/>
              </a:rPr>
              <a:t>BENTLERİ </a:t>
            </a:r>
          </a:p>
        </p:txBody>
      </p:sp>
      <p:sp>
        <p:nvSpPr>
          <p:cNvPr id="10" name="9 Dikdörtgen"/>
          <p:cNvSpPr/>
          <p:nvPr/>
        </p:nvSpPr>
        <p:spPr>
          <a:xfrm>
            <a:off x="5529064" y="5325153"/>
            <a:ext cx="3160938" cy="523220"/>
          </a:xfrm>
          <a:prstGeom prst="rect">
            <a:avLst/>
          </a:prstGeom>
        </p:spPr>
        <p:txBody>
          <a:bodyPr wrap="square">
            <a:spAutoFit/>
          </a:bodyPr>
          <a:lstStyle/>
          <a:p>
            <a:pPr algn="ctr"/>
            <a:r>
              <a:rPr lang="tr-TR" sz="1400" b="1" dirty="0">
                <a:solidFill>
                  <a:srgbClr val="FF0000"/>
                </a:solidFill>
                <a:latin typeface="Arial" pitchFamily="34" charset="0"/>
                <a:cs typeface="Arial" pitchFamily="34" charset="0"/>
              </a:rPr>
              <a:t>Beton </a:t>
            </a:r>
            <a:r>
              <a:rPr lang="tr-TR" sz="1400" b="1" dirty="0" err="1">
                <a:solidFill>
                  <a:srgbClr val="FF0000"/>
                </a:solidFill>
                <a:latin typeface="Arial" pitchFamily="34" charset="0"/>
                <a:cs typeface="Arial" pitchFamily="34" charset="0"/>
              </a:rPr>
              <a:t>Tersip</a:t>
            </a:r>
            <a:r>
              <a:rPr lang="tr-TR" sz="1400" b="1" dirty="0">
                <a:solidFill>
                  <a:srgbClr val="FF0000"/>
                </a:solidFill>
                <a:latin typeface="Arial" pitchFamily="34" charset="0"/>
                <a:cs typeface="Arial" pitchFamily="34" charset="0"/>
              </a:rPr>
              <a:t> Bendi </a:t>
            </a:r>
          </a:p>
          <a:p>
            <a:pPr algn="ctr"/>
            <a:r>
              <a:rPr lang="tr-TR" sz="1400" b="1" dirty="0">
                <a:solidFill>
                  <a:srgbClr val="FF0000"/>
                </a:solidFill>
                <a:latin typeface="Arial" pitchFamily="34" charset="0"/>
                <a:cs typeface="Arial" pitchFamily="34" charset="0"/>
              </a:rPr>
              <a:t>Bursa-İnegöl-Akdere</a:t>
            </a:r>
            <a:endParaRPr lang="tr-TR" sz="1400" dirty="0">
              <a:solidFill>
                <a:srgbClr val="FF0000"/>
              </a:solidFill>
              <a:latin typeface="Arial" pitchFamily="34" charset="0"/>
              <a:cs typeface="Arial" pitchFamily="34" charset="0"/>
            </a:endParaRPr>
          </a:p>
        </p:txBody>
      </p:sp>
      <p:pic>
        <p:nvPicPr>
          <p:cNvPr id="3" name="Resim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25008" y="2417744"/>
            <a:ext cx="4413190" cy="2902563"/>
          </a:xfrm>
          <a:prstGeom prst="rect">
            <a:avLst/>
          </a:prstGeom>
        </p:spPr>
      </p:pic>
    </p:spTree>
    <p:extLst>
      <p:ext uri="{BB962C8B-B14F-4D97-AF65-F5344CB8AC3E}">
        <p14:creationId xmlns:p14="http://schemas.microsoft.com/office/powerpoint/2010/main" val="34376639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ARAZİ RESİMLER\erozyon\100_15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572" y="980728"/>
            <a:ext cx="4235213" cy="3178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ikdörtgen 3"/>
          <p:cNvSpPr/>
          <p:nvPr/>
        </p:nvSpPr>
        <p:spPr>
          <a:xfrm>
            <a:off x="525016" y="4158746"/>
            <a:ext cx="4572000" cy="523220"/>
          </a:xfrm>
          <a:prstGeom prst="rect">
            <a:avLst/>
          </a:prstGeom>
        </p:spPr>
        <p:txBody>
          <a:bodyPr>
            <a:spAutoFit/>
          </a:bodyPr>
          <a:lstStyle/>
          <a:p>
            <a:pPr algn="ctr">
              <a:spcBef>
                <a:spcPct val="0"/>
              </a:spcBef>
            </a:pPr>
            <a:r>
              <a:rPr lang="tr-TR" altLang="tr-TR" sz="1400" b="1" dirty="0">
                <a:solidFill>
                  <a:srgbClr val="FF0000"/>
                </a:solidFill>
                <a:latin typeface="Arial" panose="020B0604020202020204" pitchFamily="34" charset="0"/>
                <a:ea typeface="Calibri" pitchFamily="34" charset="0"/>
                <a:cs typeface="Arial" panose="020B0604020202020204" pitchFamily="34" charset="0"/>
              </a:rPr>
              <a:t>Toprak </a:t>
            </a:r>
            <a:r>
              <a:rPr lang="tr-TR" altLang="tr-TR" sz="1400" b="1" dirty="0" err="1">
                <a:solidFill>
                  <a:srgbClr val="FF0000"/>
                </a:solidFill>
                <a:latin typeface="Arial" panose="020B0604020202020204" pitchFamily="34" charset="0"/>
                <a:ea typeface="Calibri" pitchFamily="34" charset="0"/>
                <a:cs typeface="Arial" panose="020B0604020202020204" pitchFamily="34" charset="0"/>
              </a:rPr>
              <a:t>Seddeli</a:t>
            </a:r>
            <a:r>
              <a:rPr lang="tr-TR" altLang="tr-TR" sz="1400" b="1" dirty="0">
                <a:solidFill>
                  <a:srgbClr val="FF0000"/>
                </a:solidFill>
                <a:latin typeface="Arial" panose="020B0604020202020204" pitchFamily="34" charset="0"/>
                <a:ea typeface="Calibri" pitchFamily="34" charset="0"/>
                <a:cs typeface="Arial" panose="020B0604020202020204" pitchFamily="34" charset="0"/>
              </a:rPr>
              <a:t> </a:t>
            </a:r>
            <a:r>
              <a:rPr lang="tr-TR" altLang="tr-TR" sz="1400" b="1" dirty="0" err="1">
                <a:solidFill>
                  <a:srgbClr val="FF0000"/>
                </a:solidFill>
                <a:latin typeface="Arial" panose="020B0604020202020204" pitchFamily="34" charset="0"/>
                <a:ea typeface="Calibri" pitchFamily="34" charset="0"/>
                <a:cs typeface="Arial" panose="020B0604020202020204" pitchFamily="34" charset="0"/>
              </a:rPr>
              <a:t>Tersip</a:t>
            </a:r>
            <a:r>
              <a:rPr lang="tr-TR" altLang="tr-TR" sz="1400" b="1" dirty="0">
                <a:solidFill>
                  <a:srgbClr val="FF0000"/>
                </a:solidFill>
                <a:latin typeface="Arial" panose="020B0604020202020204" pitchFamily="34" charset="0"/>
                <a:ea typeface="Calibri" pitchFamily="34" charset="0"/>
                <a:cs typeface="Arial" panose="020B0604020202020204" pitchFamily="34" charset="0"/>
              </a:rPr>
              <a:t> Bendi</a:t>
            </a:r>
          </a:p>
          <a:p>
            <a:pPr algn="ctr">
              <a:spcBef>
                <a:spcPct val="0"/>
              </a:spcBef>
            </a:pPr>
            <a:r>
              <a:rPr lang="tr-TR" altLang="tr-TR" sz="1400" b="1" dirty="0">
                <a:solidFill>
                  <a:srgbClr val="FF0000"/>
                </a:solidFill>
                <a:latin typeface="Arial" panose="020B0604020202020204" pitchFamily="34" charset="0"/>
                <a:ea typeface="Calibri" pitchFamily="34" charset="0"/>
                <a:cs typeface="Arial" panose="020B0604020202020204" pitchFamily="34" charset="0"/>
              </a:rPr>
              <a:t>Isparta-Darı Deresi</a:t>
            </a:r>
          </a:p>
        </p:txBody>
      </p:sp>
      <p:pic>
        <p:nvPicPr>
          <p:cNvPr id="5" name="Picture 3" descr="d:\mcavusoglu\Desktop\antalya-çayboğazı.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0786" y="2420889"/>
            <a:ext cx="4283253" cy="320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ikdörtgen 5"/>
          <p:cNvSpPr/>
          <p:nvPr/>
        </p:nvSpPr>
        <p:spPr>
          <a:xfrm>
            <a:off x="5462335" y="5625977"/>
            <a:ext cx="3456384" cy="523220"/>
          </a:xfrm>
          <a:prstGeom prst="rect">
            <a:avLst/>
          </a:prstGeom>
        </p:spPr>
        <p:txBody>
          <a:bodyPr wrap="square">
            <a:spAutoFit/>
          </a:bodyPr>
          <a:lstStyle/>
          <a:p>
            <a:pPr algn="ctr">
              <a:spcBef>
                <a:spcPct val="0"/>
              </a:spcBef>
            </a:pPr>
            <a:r>
              <a:rPr lang="tr-TR" altLang="tr-TR" sz="1400" b="1" dirty="0">
                <a:solidFill>
                  <a:srgbClr val="FF0000"/>
                </a:solidFill>
                <a:latin typeface="Arial" panose="020B0604020202020204" pitchFamily="34" charset="0"/>
                <a:ea typeface="Calibri" pitchFamily="34" charset="0"/>
                <a:cs typeface="Arial" panose="020B0604020202020204" pitchFamily="34" charset="0"/>
              </a:rPr>
              <a:t>Tel Kafes </a:t>
            </a:r>
            <a:r>
              <a:rPr lang="tr-TR" altLang="tr-TR" sz="1400" b="1" dirty="0" err="1">
                <a:solidFill>
                  <a:srgbClr val="FF0000"/>
                </a:solidFill>
                <a:latin typeface="Arial" panose="020B0604020202020204" pitchFamily="34" charset="0"/>
                <a:ea typeface="Calibri" pitchFamily="34" charset="0"/>
                <a:cs typeface="Arial" panose="020B0604020202020204" pitchFamily="34" charset="0"/>
              </a:rPr>
              <a:t>Tersip</a:t>
            </a:r>
            <a:r>
              <a:rPr lang="tr-TR" altLang="tr-TR" sz="1400" b="1" dirty="0">
                <a:solidFill>
                  <a:srgbClr val="FF0000"/>
                </a:solidFill>
                <a:latin typeface="Arial" panose="020B0604020202020204" pitchFamily="34" charset="0"/>
                <a:ea typeface="Calibri" pitchFamily="34" charset="0"/>
                <a:cs typeface="Arial" panose="020B0604020202020204" pitchFamily="34" charset="0"/>
              </a:rPr>
              <a:t> Bendi</a:t>
            </a:r>
          </a:p>
          <a:p>
            <a:pPr algn="ctr">
              <a:spcBef>
                <a:spcPct val="0"/>
              </a:spcBef>
            </a:pPr>
            <a:r>
              <a:rPr lang="tr-TR" altLang="tr-TR" sz="1400" b="1" dirty="0">
                <a:solidFill>
                  <a:srgbClr val="FF0000"/>
                </a:solidFill>
                <a:latin typeface="Arial" panose="020B0604020202020204" pitchFamily="34" charset="0"/>
                <a:ea typeface="Calibri" pitchFamily="34" charset="0"/>
                <a:cs typeface="Arial" panose="020B0604020202020204" pitchFamily="34" charset="0"/>
              </a:rPr>
              <a:t>Antalya-</a:t>
            </a:r>
            <a:r>
              <a:rPr lang="tr-TR" altLang="tr-TR" sz="1400" b="1" dirty="0" err="1">
                <a:solidFill>
                  <a:srgbClr val="FF0000"/>
                </a:solidFill>
                <a:latin typeface="Arial" panose="020B0604020202020204" pitchFamily="34" charset="0"/>
                <a:ea typeface="Calibri" pitchFamily="34" charset="0"/>
                <a:cs typeface="Arial" panose="020B0604020202020204" pitchFamily="34" charset="0"/>
              </a:rPr>
              <a:t>Çayboğazı</a:t>
            </a:r>
            <a:r>
              <a:rPr lang="tr-TR" altLang="tr-TR" sz="1400" b="1" dirty="0">
                <a:solidFill>
                  <a:srgbClr val="FF0000"/>
                </a:solidFill>
                <a:latin typeface="Arial" panose="020B0604020202020204" pitchFamily="34" charset="0"/>
                <a:ea typeface="Calibri" pitchFamily="34" charset="0"/>
                <a:cs typeface="Arial" panose="020B0604020202020204" pitchFamily="34" charset="0"/>
              </a:rPr>
              <a:t> Dere</a:t>
            </a:r>
          </a:p>
        </p:txBody>
      </p:sp>
      <p:sp>
        <p:nvSpPr>
          <p:cNvPr id="7" name="Dikdörtgen 6"/>
          <p:cNvSpPr/>
          <p:nvPr/>
        </p:nvSpPr>
        <p:spPr>
          <a:xfrm>
            <a:off x="2238154" y="260649"/>
            <a:ext cx="5429693" cy="461665"/>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sp>
        <p:nvSpPr>
          <p:cNvPr id="8" name="19 Başlık"/>
          <p:cNvSpPr txBox="1">
            <a:spLocks/>
          </p:cNvSpPr>
          <p:nvPr/>
        </p:nvSpPr>
        <p:spPr>
          <a:xfrm>
            <a:off x="5889104" y="1755128"/>
            <a:ext cx="3045548" cy="369332"/>
          </a:xfrm>
          <a:prstGeom prst="rect">
            <a:avLst/>
          </a:prstGeom>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fontAlgn="auto" hangingPunct="1">
              <a:spcBef>
                <a:spcPts val="0"/>
              </a:spcBef>
              <a:spcAft>
                <a:spcPts val="0"/>
              </a:spcAft>
              <a:defRPr/>
            </a:pPr>
            <a:r>
              <a:rPr lang="tr-TR" sz="1800" b="1" dirty="0">
                <a:solidFill>
                  <a:srgbClr val="0000FF"/>
                </a:solidFill>
                <a:latin typeface="Arial" panose="020B0604020202020204" pitchFamily="34" charset="0"/>
                <a:cs typeface="Arial" panose="020B0604020202020204" pitchFamily="34" charset="0"/>
              </a:rPr>
              <a:t>TERSİP</a:t>
            </a:r>
            <a:r>
              <a:rPr lang="tr-TR" sz="1800" spc="50" dirty="0">
                <a:ln w="11430"/>
                <a:solidFill>
                  <a:srgbClr val="0000FF"/>
                </a:solidFill>
                <a:effectLst>
                  <a:outerShdw blurRad="76200" dist="50800" dir="5400000" algn="tl" rotWithShape="0">
                    <a:srgbClr val="000000">
                      <a:alpha val="65000"/>
                    </a:srgbClr>
                  </a:outerShdw>
                </a:effectLst>
                <a:latin typeface="Arial" panose="020B0604020202020204" pitchFamily="34" charset="0"/>
                <a:cs typeface="Arial" panose="020B0604020202020204" pitchFamily="34" charset="0"/>
              </a:rPr>
              <a:t> </a:t>
            </a:r>
            <a:r>
              <a:rPr lang="tr-TR" sz="1800" b="1" dirty="0">
                <a:solidFill>
                  <a:srgbClr val="0000FF"/>
                </a:solidFill>
                <a:latin typeface="Arial" panose="020B0604020202020204" pitchFamily="34" charset="0"/>
                <a:cs typeface="Arial" panose="020B0604020202020204" pitchFamily="34" charset="0"/>
              </a:rPr>
              <a:t>BENTLERİ </a:t>
            </a:r>
          </a:p>
        </p:txBody>
      </p:sp>
    </p:spTree>
    <p:extLst>
      <p:ext uri="{BB962C8B-B14F-4D97-AF65-F5344CB8AC3E}">
        <p14:creationId xmlns:p14="http://schemas.microsoft.com/office/powerpoint/2010/main" val="343625010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yagram 2"/>
          <p:cNvGraphicFramePr/>
          <p:nvPr>
            <p:extLst/>
          </p:nvPr>
        </p:nvGraphicFramePr>
        <p:xfrm>
          <a:off x="1269973" y="2492897"/>
          <a:ext cx="7366054" cy="2520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6042160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488480" y="188640"/>
            <a:ext cx="6768752" cy="707886"/>
          </a:xfrm>
          <a:prstGeom prst="rect">
            <a:avLst/>
          </a:prstGeom>
        </p:spPr>
        <p:txBody>
          <a:bodyPr wrap="square">
            <a:spAutoFit/>
          </a:bodyPr>
          <a:lstStyle/>
          <a:p>
            <a:pPr algn="ctr"/>
            <a:r>
              <a:rPr lang="tr-TR" sz="2000" b="1" dirty="0">
                <a:solidFill>
                  <a:srgbClr val="FF0000"/>
                </a:solidFill>
                <a:latin typeface="Arial" panose="020B0604020202020204" pitchFamily="34" charset="0"/>
                <a:cs typeface="Arial" panose="020B0604020202020204" pitchFamily="34" charset="0"/>
              </a:rPr>
              <a:t>GEÇİRGEN TERSİP BENDİ UYGULAMALARININ YAYGINLAŞTIRILMASI FAALİYETLERİ </a:t>
            </a:r>
          </a:p>
        </p:txBody>
      </p:sp>
      <p:sp>
        <p:nvSpPr>
          <p:cNvPr id="6" name="Dikdörtgen 5"/>
          <p:cNvSpPr/>
          <p:nvPr/>
        </p:nvSpPr>
        <p:spPr>
          <a:xfrm>
            <a:off x="4304929" y="2410968"/>
            <a:ext cx="4797845" cy="3170099"/>
          </a:xfrm>
          <a:prstGeom prst="rect">
            <a:avLst/>
          </a:prstGeom>
        </p:spPr>
        <p:txBody>
          <a:bodyPr wrap="square">
            <a:spAutoFit/>
          </a:bodyPr>
          <a:lstStyle/>
          <a:p>
            <a:pPr algn="just"/>
            <a:r>
              <a:rPr lang="tr-TR" altLang="tr-TR" sz="2000" kern="0" dirty="0">
                <a:solidFill>
                  <a:srgbClr val="0000FF"/>
                </a:solidFill>
                <a:latin typeface="Arial"/>
              </a:rPr>
              <a:t>Karadeniz Bölgesi başta olmak üzere yaşanan bazı taşkınlarda, akarsuların yukarı havzalarında  yaşanan heyelanlar, yamaç göçmeleri ve kıyı oyulmaları sonucu oluşan ağaç devrikleri ile diğer kaba malzemenin mansaba taşınarak dere yataklarında kapasite kayıplarına sebep olduğu, köprü ve menfezleri tıkayarak taşkınların etki ve şiddetini arttırdığı görülmektedir.</a:t>
            </a:r>
          </a:p>
        </p:txBody>
      </p:sp>
      <p:pic>
        <p:nvPicPr>
          <p:cNvPr id="7" name="Picture 2" descr="D:\Users\mcavusoglu\Desktop\Resim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4005" y="1124744"/>
            <a:ext cx="3382963" cy="259228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D:\ARAZİ RESİMLER\MURAT resimseçilen resimler\müdahale\IM00046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2668" y="3933056"/>
            <a:ext cx="3382963"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Dikdörtgen 8"/>
          <p:cNvSpPr/>
          <p:nvPr/>
        </p:nvSpPr>
        <p:spPr>
          <a:xfrm>
            <a:off x="563369" y="6521549"/>
            <a:ext cx="3456384" cy="307777"/>
          </a:xfrm>
          <a:prstGeom prst="rect">
            <a:avLst/>
          </a:prstGeom>
        </p:spPr>
        <p:txBody>
          <a:bodyPr wrap="square">
            <a:spAutoFit/>
          </a:bodyPr>
          <a:lstStyle/>
          <a:p>
            <a:pPr algn="ctr">
              <a:spcBef>
                <a:spcPct val="0"/>
              </a:spcBef>
            </a:pPr>
            <a:r>
              <a:rPr lang="tr-TR" altLang="tr-TR" sz="1400" b="1" dirty="0">
                <a:solidFill>
                  <a:srgbClr val="FF0000"/>
                </a:solidFill>
                <a:latin typeface="Arial" panose="020B0604020202020204" pitchFamily="34" charset="0"/>
                <a:ea typeface="Calibri" pitchFamily="34" charset="0"/>
                <a:cs typeface="Arial" panose="020B0604020202020204" pitchFamily="34" charset="0"/>
              </a:rPr>
              <a:t>Giresun-Küçük Güre Deresi</a:t>
            </a:r>
          </a:p>
        </p:txBody>
      </p:sp>
    </p:spTree>
    <p:extLst>
      <p:ext uri="{BB962C8B-B14F-4D97-AF65-F5344CB8AC3E}">
        <p14:creationId xmlns:p14="http://schemas.microsoft.com/office/powerpoint/2010/main" val="10427984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a16="http://schemas.microsoft.com/office/drawing/2014/main" id="{F8FCD7EB-0B43-4950-9849-C4417DD93657}"/>
              </a:ext>
            </a:extLst>
          </p:cNvPr>
          <p:cNvSpPr/>
          <p:nvPr/>
        </p:nvSpPr>
        <p:spPr>
          <a:xfrm>
            <a:off x="2251587" y="190301"/>
            <a:ext cx="6086168" cy="369332"/>
          </a:xfrm>
          <a:prstGeom prst="rect">
            <a:avLst/>
          </a:prstGeom>
        </p:spPr>
        <p:txBody>
          <a:bodyPr wrap="square">
            <a:spAutoFit/>
          </a:bodyPr>
          <a:lstStyle/>
          <a:p>
            <a:r>
              <a:rPr lang="en-US" b="1" dirty="0">
                <a:solidFill>
                  <a:srgbClr val="FF0000"/>
                </a:solidFill>
                <a:latin typeface="Arial" pitchFamily="34" charset="0"/>
                <a:ea typeface="Times New Roman" pitchFamily="18" charset="0"/>
                <a:cs typeface="Arial" pitchFamily="34" charset="0"/>
              </a:rPr>
              <a:t>T</a:t>
            </a:r>
            <a:r>
              <a:rPr lang="tr-TR" b="1" dirty="0">
                <a:solidFill>
                  <a:srgbClr val="FF0000"/>
                </a:solidFill>
                <a:latin typeface="Arial" pitchFamily="34" charset="0"/>
                <a:ea typeface="Times New Roman" pitchFamily="18" charset="0"/>
                <a:cs typeface="Arial" pitchFamily="34" charset="0"/>
              </a:rPr>
              <a:t>AŞKIN VE RÜSUBAT </a:t>
            </a:r>
            <a:r>
              <a:rPr lang="en-US" b="1" dirty="0">
                <a:solidFill>
                  <a:srgbClr val="FF0000"/>
                </a:solidFill>
                <a:latin typeface="Arial" pitchFamily="34" charset="0"/>
                <a:ea typeface="Times New Roman" pitchFamily="18" charset="0"/>
                <a:cs typeface="Arial" pitchFamily="34" charset="0"/>
              </a:rPr>
              <a:t>KONTROLÜ</a:t>
            </a:r>
            <a:r>
              <a:rPr lang="tr-TR" b="1" dirty="0">
                <a:solidFill>
                  <a:srgbClr val="FF0000"/>
                </a:solidFill>
                <a:latin typeface="Arial" pitchFamily="34" charset="0"/>
                <a:ea typeface="Times New Roman" pitchFamily="18" charset="0"/>
                <a:cs typeface="Arial" pitchFamily="34" charset="0"/>
              </a:rPr>
              <a:t> ÇALIŞMALARI</a:t>
            </a:r>
            <a:endParaRPr lang="tr-TR" dirty="0"/>
          </a:p>
        </p:txBody>
      </p:sp>
      <p:pic>
        <p:nvPicPr>
          <p:cNvPr id="3" name="Resim 2"/>
          <p:cNvPicPr>
            <a:picLocks noChangeAspect="1"/>
          </p:cNvPicPr>
          <p:nvPr/>
        </p:nvPicPr>
        <p:blipFill>
          <a:blip r:embed="rId2"/>
          <a:stretch>
            <a:fillRect/>
          </a:stretch>
        </p:blipFill>
        <p:spPr>
          <a:xfrm rot="6811961">
            <a:off x="4977156" y="2478146"/>
            <a:ext cx="4638962" cy="3219985"/>
          </a:xfrm>
          <a:prstGeom prst="rect">
            <a:avLst/>
          </a:prstGeom>
          <a:ln w="9525">
            <a:solidFill>
              <a:srgbClr val="00800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7" name="Resim 6"/>
          <p:cNvPicPr/>
          <p:nvPr/>
        </p:nvPicPr>
        <p:blipFill>
          <a:blip r:embed="rId3">
            <a:extLst>
              <a:ext uri="{28A0092B-C50C-407E-A947-70E740481C1C}">
                <a14:useLocalDpi xmlns:a14="http://schemas.microsoft.com/office/drawing/2010/main" val="0"/>
              </a:ext>
            </a:extLst>
          </a:blip>
          <a:srcRect/>
          <a:stretch>
            <a:fillRect/>
          </a:stretch>
        </p:blipFill>
        <p:spPr bwMode="auto">
          <a:xfrm rot="5959076">
            <a:off x="2665085" y="1958123"/>
            <a:ext cx="4812289" cy="3500925"/>
          </a:xfrm>
          <a:prstGeom prst="rect">
            <a:avLst/>
          </a:prstGeom>
          <a:noFill/>
          <a:ln w="12700">
            <a:solidFill>
              <a:srgbClr val="00800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2" name="Resim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799457">
            <a:off x="979031" y="1430816"/>
            <a:ext cx="3401207" cy="4854220"/>
          </a:xfrm>
          <a:prstGeom prst="rect">
            <a:avLst/>
          </a:prstGeom>
          <a:ln w="6350">
            <a:solidFill>
              <a:srgbClr val="00800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30101701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848544" y="1196752"/>
            <a:ext cx="8280920" cy="1292662"/>
          </a:xfrm>
          <a:prstGeom prst="rect">
            <a:avLst/>
          </a:prstGeom>
        </p:spPr>
        <p:txBody>
          <a:bodyPr wrap="square">
            <a:spAutoFit/>
          </a:bodyPr>
          <a:lstStyle/>
          <a:p>
            <a:pPr algn="just"/>
            <a:r>
              <a:rPr lang="tr-TR" sz="2000" dirty="0">
                <a:solidFill>
                  <a:srgbClr val="0000FF"/>
                </a:solidFill>
                <a:latin typeface="Arial" panose="020B0604020202020204" pitchFamily="34" charset="0"/>
                <a:cs typeface="Arial" panose="020B0604020202020204" pitchFamily="34" charset="0"/>
              </a:rPr>
              <a:t>Bu nedenle Avrupa’da 1980’li yıllardan itibaren ıslah çalışmalarında çeşitli uygulamalarını gördüğümüz geçirgen </a:t>
            </a:r>
            <a:r>
              <a:rPr lang="tr-TR" sz="2000" dirty="0" err="1">
                <a:solidFill>
                  <a:srgbClr val="0000FF"/>
                </a:solidFill>
                <a:latin typeface="Arial" panose="020B0604020202020204" pitchFamily="34" charset="0"/>
                <a:cs typeface="Arial" panose="020B0604020202020204" pitchFamily="34" charset="0"/>
              </a:rPr>
              <a:t>tersip</a:t>
            </a:r>
            <a:r>
              <a:rPr lang="tr-TR" sz="2000" dirty="0">
                <a:solidFill>
                  <a:srgbClr val="0000FF"/>
                </a:solidFill>
                <a:latin typeface="Arial" panose="020B0604020202020204" pitchFamily="34" charset="0"/>
                <a:cs typeface="Arial" panose="020B0604020202020204" pitchFamily="34" charset="0"/>
              </a:rPr>
              <a:t> bentlerinin Ülkemizde de gerçekleştirilmesi için araştırmalara başlanılmıştır.</a:t>
            </a:r>
          </a:p>
          <a:p>
            <a:pPr algn="just"/>
            <a:endParaRPr lang="tr-TR" dirty="0">
              <a:solidFill>
                <a:prstClr val="black"/>
              </a:solidFill>
            </a:endParaRPr>
          </a:p>
        </p:txBody>
      </p:sp>
      <p:sp>
        <p:nvSpPr>
          <p:cNvPr id="4" name="Dikdörtgen 3"/>
          <p:cNvSpPr/>
          <p:nvPr/>
        </p:nvSpPr>
        <p:spPr>
          <a:xfrm>
            <a:off x="4568770" y="3212106"/>
            <a:ext cx="4560694" cy="1938992"/>
          </a:xfrm>
          <a:prstGeom prst="rect">
            <a:avLst/>
          </a:prstGeom>
        </p:spPr>
        <p:txBody>
          <a:bodyPr wrap="square">
            <a:spAutoFit/>
          </a:bodyPr>
          <a:lstStyle/>
          <a:p>
            <a:pPr algn="just"/>
            <a:r>
              <a:rPr lang="tr-TR" sz="2000" dirty="0">
                <a:solidFill>
                  <a:srgbClr val="0000FF"/>
                </a:solidFill>
                <a:latin typeface="Arial" panose="020B0604020202020204" pitchFamily="34" charset="0"/>
                <a:cs typeface="Arial" panose="020B0604020202020204" pitchFamily="34" charset="0"/>
              </a:rPr>
              <a:t>Konu, ilk olarak Genel Müdürlüğümüzce hazırlanan “Taşkın Eylem Planı (2014-2018)” kapsamında yeni bir yaklaşım olarak ele alınmış ve  DSİ 22. Bölge Müdürlüğü pilot bölge olarak seçilmiştir.</a:t>
            </a:r>
          </a:p>
        </p:txBody>
      </p:sp>
      <p:sp>
        <p:nvSpPr>
          <p:cNvPr id="6" name="Dikdörtgen 5"/>
          <p:cNvSpPr/>
          <p:nvPr/>
        </p:nvSpPr>
        <p:spPr>
          <a:xfrm>
            <a:off x="1640632" y="116632"/>
            <a:ext cx="6552728" cy="707886"/>
          </a:xfrm>
          <a:prstGeom prst="rect">
            <a:avLst/>
          </a:prstGeom>
        </p:spPr>
        <p:txBody>
          <a:bodyPr wrap="square">
            <a:spAutoFit/>
          </a:bodyPr>
          <a:lstStyle/>
          <a:p>
            <a:pPr algn="ctr"/>
            <a:r>
              <a:rPr lang="tr-TR" sz="2000" b="1" dirty="0">
                <a:solidFill>
                  <a:srgbClr val="FF0000"/>
                </a:solidFill>
                <a:latin typeface="Arial" panose="020B0604020202020204" pitchFamily="34" charset="0"/>
                <a:cs typeface="Arial" panose="020B0604020202020204" pitchFamily="34" charset="0"/>
              </a:rPr>
              <a:t>GEÇİRGEN TERSİP BENDİ UYGULAMALARININ ÜLKEMİZDE YAYGINLAŞTIRILMASI</a:t>
            </a:r>
          </a:p>
        </p:txBody>
      </p:sp>
      <p:pic>
        <p:nvPicPr>
          <p:cNvPr id="5" name="Resim 4"/>
          <p:cNvPicPr/>
          <p:nvPr/>
        </p:nvPicPr>
        <p:blipFill>
          <a:blip r:embed="rId3">
            <a:extLst>
              <a:ext uri="{28A0092B-C50C-407E-A947-70E740481C1C}">
                <a14:useLocalDpi xmlns:a14="http://schemas.microsoft.com/office/drawing/2010/main" val="0"/>
              </a:ext>
            </a:extLst>
          </a:blip>
          <a:srcRect/>
          <a:stretch>
            <a:fillRect/>
          </a:stretch>
        </p:blipFill>
        <p:spPr bwMode="auto">
          <a:xfrm>
            <a:off x="992560" y="2489414"/>
            <a:ext cx="3096344" cy="338437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423835325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848544" y="980729"/>
            <a:ext cx="8136904" cy="2246769"/>
          </a:xfrm>
          <a:prstGeom prst="rect">
            <a:avLst/>
          </a:prstGeom>
        </p:spPr>
        <p:txBody>
          <a:bodyPr wrap="square">
            <a:spAutoFit/>
          </a:bodyPr>
          <a:lstStyle/>
          <a:p>
            <a:pPr algn="just"/>
            <a:r>
              <a:rPr lang="tr-TR" sz="2000" dirty="0">
                <a:solidFill>
                  <a:srgbClr val="0000FF"/>
                </a:solidFill>
                <a:latin typeface="Arial" panose="020B0604020202020204" pitchFamily="34" charset="0"/>
                <a:cs typeface="Arial" panose="020B0604020202020204" pitchFamily="34" charset="0"/>
              </a:rPr>
              <a:t>Geçirgen </a:t>
            </a:r>
            <a:r>
              <a:rPr lang="tr-TR" sz="2000" dirty="0" err="1">
                <a:solidFill>
                  <a:srgbClr val="0000FF"/>
                </a:solidFill>
                <a:latin typeface="Arial" panose="020B0604020202020204" pitchFamily="34" charset="0"/>
                <a:cs typeface="Arial" panose="020B0604020202020204" pitchFamily="34" charset="0"/>
              </a:rPr>
              <a:t>tersip</a:t>
            </a:r>
            <a:r>
              <a:rPr lang="tr-TR" sz="2000" dirty="0">
                <a:solidFill>
                  <a:srgbClr val="0000FF"/>
                </a:solidFill>
                <a:latin typeface="Arial" panose="020B0604020202020204" pitchFamily="34" charset="0"/>
                <a:cs typeface="Arial" panose="020B0604020202020204" pitchFamily="34" charset="0"/>
              </a:rPr>
              <a:t> bentlerinin planlama ve projelendirme aşamasında teknik bilgi desteği sağlanmak üzere Birleşmiş Milletler Kalkınma Programı (UNDP) ile Genel Müdürlüğümüz arasında </a:t>
            </a:r>
            <a:r>
              <a:rPr lang="tr-TR" sz="2000" dirty="0">
                <a:solidFill>
                  <a:srgbClr val="FF0000"/>
                </a:solidFill>
                <a:latin typeface="Arial" panose="020B0604020202020204" pitchFamily="34" charset="0"/>
                <a:cs typeface="Arial" panose="020B0604020202020204" pitchFamily="34" charset="0"/>
              </a:rPr>
              <a:t>“Her Damla Değer Katar</a:t>
            </a:r>
            <a:r>
              <a:rPr lang="tr-TR" altLang="tr-TR" sz="2000" kern="0" dirty="0">
                <a:solidFill>
                  <a:srgbClr val="FF0000"/>
                </a:solidFill>
                <a:latin typeface="Arial" panose="020B0604020202020204" pitchFamily="34" charset="0"/>
                <a:cs typeface="Arial" panose="020B0604020202020204" pitchFamily="34" charset="0"/>
              </a:rPr>
              <a:t>-Türkiye’de Geçirgen </a:t>
            </a:r>
            <a:r>
              <a:rPr lang="tr-TR" altLang="tr-TR" sz="2000" kern="0" dirty="0" err="1">
                <a:solidFill>
                  <a:srgbClr val="FF0000"/>
                </a:solidFill>
                <a:latin typeface="Arial" panose="020B0604020202020204" pitchFamily="34" charset="0"/>
                <a:cs typeface="Arial" panose="020B0604020202020204" pitchFamily="34" charset="0"/>
              </a:rPr>
              <a:t>Tersip</a:t>
            </a:r>
            <a:r>
              <a:rPr lang="tr-TR" altLang="tr-TR" sz="2000" kern="0" dirty="0">
                <a:solidFill>
                  <a:srgbClr val="FF0000"/>
                </a:solidFill>
                <a:latin typeface="Arial" panose="020B0604020202020204" pitchFamily="34" charset="0"/>
                <a:cs typeface="Arial" panose="020B0604020202020204" pitchFamily="34" charset="0"/>
              </a:rPr>
              <a:t> Bendi Uygulamalarının Teşviki</a:t>
            </a:r>
            <a:r>
              <a:rPr lang="tr-TR" sz="2000" dirty="0">
                <a:solidFill>
                  <a:srgbClr val="FF0000"/>
                </a:solidFill>
                <a:latin typeface="Arial" panose="020B0604020202020204" pitchFamily="34" charset="0"/>
                <a:cs typeface="Arial" panose="020B0604020202020204" pitchFamily="34" charset="0"/>
              </a:rPr>
              <a:t>”</a:t>
            </a:r>
            <a:r>
              <a:rPr lang="tr-TR" sz="2000" dirty="0">
                <a:solidFill>
                  <a:srgbClr val="0000FF"/>
                </a:solidFill>
                <a:latin typeface="Arial" panose="020B0604020202020204" pitchFamily="34" charset="0"/>
                <a:cs typeface="Arial" panose="020B0604020202020204" pitchFamily="34" charset="0"/>
              </a:rPr>
              <a:t> işbirliği protokolü imzalanmış olup, bu kapsamda UNDP, yurtdışı uygulamalarının tanıtılması ve geçirgen bentler için bir yazılım programı ve kullanım kılavuzunun hazırlanmasına katkı vermiştir.</a:t>
            </a:r>
          </a:p>
        </p:txBody>
      </p:sp>
      <p:pic>
        <p:nvPicPr>
          <p:cNvPr id="4" name="Resi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564" y="3368176"/>
            <a:ext cx="3888432" cy="2952328"/>
          </a:xfrm>
          <a:prstGeom prst="rect">
            <a:avLst/>
          </a:prstGeom>
        </p:spPr>
      </p:pic>
      <p:sp>
        <p:nvSpPr>
          <p:cNvPr id="5" name="Dikdörtgen 4"/>
          <p:cNvSpPr/>
          <p:nvPr/>
        </p:nvSpPr>
        <p:spPr>
          <a:xfrm>
            <a:off x="1640632" y="116632"/>
            <a:ext cx="6552728" cy="707886"/>
          </a:xfrm>
          <a:prstGeom prst="rect">
            <a:avLst/>
          </a:prstGeom>
        </p:spPr>
        <p:txBody>
          <a:bodyPr wrap="square">
            <a:spAutoFit/>
          </a:bodyPr>
          <a:lstStyle/>
          <a:p>
            <a:pPr algn="ctr"/>
            <a:r>
              <a:rPr lang="tr-TR" sz="2000" b="1" dirty="0">
                <a:solidFill>
                  <a:srgbClr val="FF0000"/>
                </a:solidFill>
                <a:latin typeface="Arial" panose="020B0604020202020204" pitchFamily="34" charset="0"/>
                <a:cs typeface="Arial" panose="020B0604020202020204" pitchFamily="34" charset="0"/>
              </a:rPr>
              <a:t>GEÇİRGEN TERSİP BENDİ UYGULAMALARININ ÜLKEMİZDE YAYGINLAŞTIRILMASI</a:t>
            </a:r>
          </a:p>
        </p:txBody>
      </p:sp>
      <p:pic>
        <p:nvPicPr>
          <p:cNvPr id="1026" name="Picture 2" descr="D:\Users\mcavusoglu\Desktop\DSICANON_YaziciA1_4_1987_0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6940" y="3232351"/>
            <a:ext cx="2366292" cy="3421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259610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Users\mcavusoglu\Desktop\güneysu.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8472" y="980729"/>
            <a:ext cx="8308768" cy="5503083"/>
          </a:xfrm>
          <a:prstGeom prst="rect">
            <a:avLst/>
          </a:prstGeom>
          <a:noFill/>
          <a:extLst>
            <a:ext uri="{909E8E84-426E-40DD-AFC4-6F175D3DCCD1}">
              <a14:hiddenFill xmlns:a14="http://schemas.microsoft.com/office/drawing/2010/main">
                <a:solidFill>
                  <a:srgbClr val="FFFFFF"/>
                </a:solidFill>
              </a14:hiddenFill>
            </a:ext>
          </a:extLst>
        </p:spPr>
      </p:pic>
      <p:cxnSp>
        <p:nvCxnSpPr>
          <p:cNvPr id="5" name="Düz Ok Bağlayıcısı 4"/>
          <p:cNvCxnSpPr/>
          <p:nvPr/>
        </p:nvCxnSpPr>
        <p:spPr>
          <a:xfrm>
            <a:off x="6339594" y="3371114"/>
            <a:ext cx="197582" cy="705959"/>
          </a:xfrm>
          <a:prstGeom prst="straightConnector1">
            <a:avLst/>
          </a:prstGeom>
          <a:ln>
            <a:solidFill>
              <a:srgbClr val="FFFF00"/>
            </a:solidFill>
            <a:prstDash val="lgDashDot"/>
            <a:tailEnd type="arrow"/>
          </a:ln>
        </p:spPr>
        <p:style>
          <a:lnRef idx="2">
            <a:schemeClr val="accent1"/>
          </a:lnRef>
          <a:fillRef idx="0">
            <a:schemeClr val="accent1"/>
          </a:fillRef>
          <a:effectRef idx="1">
            <a:schemeClr val="accent1"/>
          </a:effectRef>
          <a:fontRef idx="minor">
            <a:schemeClr val="tx1"/>
          </a:fontRef>
        </p:style>
      </p:cxnSp>
      <p:cxnSp>
        <p:nvCxnSpPr>
          <p:cNvPr id="7" name="Düz Ok Bağlayıcısı 6"/>
          <p:cNvCxnSpPr/>
          <p:nvPr/>
        </p:nvCxnSpPr>
        <p:spPr>
          <a:xfrm flipH="1" flipV="1">
            <a:off x="6965875" y="4328663"/>
            <a:ext cx="293866" cy="373485"/>
          </a:xfrm>
          <a:prstGeom prst="straightConnector1">
            <a:avLst/>
          </a:prstGeom>
          <a:ln>
            <a:solidFill>
              <a:srgbClr val="FFFF00"/>
            </a:solidFill>
            <a:prstDash val="dashDot"/>
            <a:tailEnd type="arrow"/>
          </a:ln>
        </p:spPr>
        <p:style>
          <a:lnRef idx="2">
            <a:schemeClr val="accent1"/>
          </a:lnRef>
          <a:fillRef idx="0">
            <a:schemeClr val="accent1"/>
          </a:fillRef>
          <a:effectRef idx="1">
            <a:schemeClr val="accent1"/>
          </a:effectRef>
          <a:fontRef idx="minor">
            <a:schemeClr val="tx1"/>
          </a:fontRef>
        </p:style>
      </p:cxnSp>
      <p:pic>
        <p:nvPicPr>
          <p:cNvPr id="8" name="Picture 3"/>
          <p:cNvPicPr/>
          <p:nvPr/>
        </p:nvPicPr>
        <p:blipFill>
          <a:blip r:embed="rId3" cstate="print">
            <a:extLst>
              <a:ext uri="{28A0092B-C50C-407E-A947-70E740481C1C}">
                <a14:useLocalDpi xmlns:a14="http://schemas.microsoft.com/office/drawing/2010/main" val="0"/>
              </a:ext>
            </a:extLst>
          </a:blip>
          <a:stretch>
            <a:fillRect/>
          </a:stretch>
        </p:blipFill>
        <p:spPr bwMode="auto">
          <a:xfrm>
            <a:off x="6148284" y="4727112"/>
            <a:ext cx="2460152" cy="1736898"/>
          </a:xfrm>
          <a:prstGeom prst="rect">
            <a:avLst/>
          </a:prstGeom>
          <a:noFill/>
          <a:extLst/>
        </p:spPr>
      </p:pic>
      <p:cxnSp>
        <p:nvCxnSpPr>
          <p:cNvPr id="9" name="Düz Ok Bağlayıcısı 8"/>
          <p:cNvCxnSpPr/>
          <p:nvPr/>
        </p:nvCxnSpPr>
        <p:spPr>
          <a:xfrm flipH="1">
            <a:off x="919231" y="2906418"/>
            <a:ext cx="824654" cy="540742"/>
          </a:xfrm>
          <a:prstGeom prst="straightConnector1">
            <a:avLst/>
          </a:prstGeom>
          <a:ln>
            <a:solidFill>
              <a:srgbClr val="FFFF00"/>
            </a:solidFill>
            <a:prstDash val="dashDot"/>
            <a:tailEnd type="arrow"/>
          </a:ln>
        </p:spPr>
        <p:style>
          <a:lnRef idx="2">
            <a:schemeClr val="accent1"/>
          </a:lnRef>
          <a:fillRef idx="0">
            <a:schemeClr val="accent1"/>
          </a:fillRef>
          <a:effectRef idx="1">
            <a:schemeClr val="accent1"/>
          </a:effectRef>
          <a:fontRef idx="minor">
            <a:schemeClr val="tx1"/>
          </a:fontRef>
        </p:style>
      </p:cxnSp>
      <p:sp>
        <p:nvSpPr>
          <p:cNvPr id="10" name="Metin kutusu 9"/>
          <p:cNvSpPr txBox="1"/>
          <p:nvPr/>
        </p:nvSpPr>
        <p:spPr>
          <a:xfrm>
            <a:off x="8062996" y="2168714"/>
            <a:ext cx="1168811" cy="338554"/>
          </a:xfrm>
          <a:prstGeom prst="rect">
            <a:avLst/>
          </a:prstGeom>
          <a:noFill/>
        </p:spPr>
        <p:txBody>
          <a:bodyPr wrap="square" rtlCol="0">
            <a:spAutoFit/>
          </a:bodyPr>
          <a:lstStyle/>
          <a:p>
            <a:r>
              <a:rPr lang="tr-TR" sz="1600" b="1" dirty="0">
                <a:solidFill>
                  <a:srgbClr val="FFFF00"/>
                </a:solidFill>
                <a:effectLst>
                  <a:outerShdw blurRad="38100" dist="38100" dir="2700000" algn="tl">
                    <a:srgbClr val="000000">
                      <a:alpha val="43137"/>
                    </a:srgbClr>
                  </a:outerShdw>
                </a:effectLst>
              </a:rPr>
              <a:t>GÜNEYSU</a:t>
            </a:r>
          </a:p>
        </p:txBody>
      </p:sp>
      <p:sp>
        <p:nvSpPr>
          <p:cNvPr id="11" name="Oval 10"/>
          <p:cNvSpPr/>
          <p:nvPr/>
        </p:nvSpPr>
        <p:spPr>
          <a:xfrm>
            <a:off x="8522011" y="2021181"/>
            <a:ext cx="172851" cy="144016"/>
          </a:xfrm>
          <a:prstGeom prst="ellipse">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tr-TR">
              <a:solidFill>
                <a:srgbClr val="FFFF00"/>
              </a:solidFill>
            </a:endParaRPr>
          </a:p>
        </p:txBody>
      </p:sp>
      <p:sp>
        <p:nvSpPr>
          <p:cNvPr id="13" name="Dikdörtgen 12"/>
          <p:cNvSpPr/>
          <p:nvPr/>
        </p:nvSpPr>
        <p:spPr>
          <a:xfrm>
            <a:off x="6272128" y="6183714"/>
            <a:ext cx="2212465" cy="246221"/>
          </a:xfrm>
          <a:prstGeom prst="rect">
            <a:avLst/>
          </a:prstGeom>
        </p:spPr>
        <p:txBody>
          <a:bodyPr wrap="none">
            <a:spAutoFit/>
          </a:bodyPr>
          <a:lstStyle/>
          <a:p>
            <a:r>
              <a:rPr lang="tr-TR" sz="1000" b="1" dirty="0">
                <a:solidFill>
                  <a:srgbClr val="0000FF"/>
                </a:solidFill>
                <a:latin typeface="Arial" panose="020B0604020202020204" pitchFamily="34" charset="0"/>
                <a:cs typeface="Arial" panose="020B0604020202020204" pitchFamily="34" charset="0"/>
              </a:rPr>
              <a:t>Dip açıklıklı geçirgen </a:t>
            </a:r>
            <a:r>
              <a:rPr lang="tr-TR" sz="1000" b="1" dirty="0" err="1">
                <a:solidFill>
                  <a:srgbClr val="0000FF"/>
                </a:solidFill>
                <a:latin typeface="Arial" panose="020B0604020202020204" pitchFamily="34" charset="0"/>
                <a:cs typeface="Arial" panose="020B0604020202020204" pitchFamily="34" charset="0"/>
              </a:rPr>
              <a:t>tersip</a:t>
            </a:r>
            <a:r>
              <a:rPr lang="tr-TR" sz="1000" b="1" dirty="0">
                <a:solidFill>
                  <a:srgbClr val="0000FF"/>
                </a:solidFill>
                <a:latin typeface="Arial" panose="020B0604020202020204" pitchFamily="34" charset="0"/>
                <a:cs typeface="Arial" panose="020B0604020202020204" pitchFamily="34" charset="0"/>
              </a:rPr>
              <a:t> bendi</a:t>
            </a:r>
            <a:endParaRPr lang="tr-TR" sz="1000" dirty="0">
              <a:solidFill>
                <a:prstClr val="black"/>
              </a:solidFill>
            </a:endParaRPr>
          </a:p>
        </p:txBody>
      </p:sp>
      <p:sp>
        <p:nvSpPr>
          <p:cNvPr id="15" name="9 Dikdörtgen"/>
          <p:cNvSpPr/>
          <p:nvPr/>
        </p:nvSpPr>
        <p:spPr>
          <a:xfrm>
            <a:off x="1095675" y="6531184"/>
            <a:ext cx="7656353"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İlk uygulamalar Rize-Güneysu-Güneysu deresinde 2016/2017 yılında tamamlanmıştır. </a:t>
            </a:r>
            <a:endParaRPr lang="tr-TR" sz="1400" dirty="0">
              <a:solidFill>
                <a:srgbClr val="FF0000"/>
              </a:solidFill>
              <a:latin typeface="Arial" pitchFamily="34" charset="0"/>
              <a:cs typeface="Arial" pitchFamily="34" charset="0"/>
            </a:endParaRPr>
          </a:p>
        </p:txBody>
      </p:sp>
      <p:pic>
        <p:nvPicPr>
          <p:cNvPr id="18" name="Picture 2" descr="C:\Users\ibiroglu\Desktop\2017-09-21\IMG-20170921-WA000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9232" y="1092313"/>
            <a:ext cx="2791011" cy="1772659"/>
          </a:xfrm>
          <a:prstGeom prst="rect">
            <a:avLst/>
          </a:prstGeom>
          <a:noFill/>
          <a:extLst>
            <a:ext uri="{909E8E84-426E-40DD-AFC4-6F175D3DCCD1}">
              <a14:hiddenFill xmlns:a14="http://schemas.microsoft.com/office/drawing/2010/main">
                <a:solidFill>
                  <a:srgbClr val="FFFFFF"/>
                </a:solidFill>
              </a14:hiddenFill>
            </a:ext>
          </a:extLst>
        </p:spPr>
      </p:pic>
      <p:sp>
        <p:nvSpPr>
          <p:cNvPr id="19" name="Dikdörtgen 18"/>
          <p:cNvSpPr/>
          <p:nvPr/>
        </p:nvSpPr>
        <p:spPr>
          <a:xfrm>
            <a:off x="1095675" y="2544564"/>
            <a:ext cx="1951175" cy="369332"/>
          </a:xfrm>
          <a:prstGeom prst="rect">
            <a:avLst/>
          </a:prstGeom>
        </p:spPr>
        <p:txBody>
          <a:bodyPr wrap="none">
            <a:spAutoFit/>
          </a:bodyPr>
          <a:lstStyle/>
          <a:p>
            <a:r>
              <a:rPr lang="tr-TR" b="1" dirty="0">
                <a:solidFill>
                  <a:srgbClr val="0000FF"/>
                </a:solidFill>
                <a:latin typeface="Arial" panose="020B0604020202020204" pitchFamily="34" charset="0"/>
                <a:cs typeface="Arial" panose="020B0604020202020204" pitchFamily="34" charset="0"/>
              </a:rPr>
              <a:t> </a:t>
            </a:r>
            <a:r>
              <a:rPr lang="tr-TR" sz="1000" b="1" dirty="0">
                <a:solidFill>
                  <a:srgbClr val="0000FF"/>
                </a:solidFill>
                <a:latin typeface="Arial" panose="020B0604020202020204" pitchFamily="34" charset="0"/>
                <a:cs typeface="Arial" panose="020B0604020202020204" pitchFamily="34" charset="0"/>
              </a:rPr>
              <a:t>Ayaklı geçirgen </a:t>
            </a:r>
            <a:r>
              <a:rPr lang="tr-TR" sz="1000" b="1" dirty="0" err="1">
                <a:solidFill>
                  <a:srgbClr val="0000FF"/>
                </a:solidFill>
                <a:latin typeface="Arial" panose="020B0604020202020204" pitchFamily="34" charset="0"/>
                <a:cs typeface="Arial" panose="020B0604020202020204" pitchFamily="34" charset="0"/>
              </a:rPr>
              <a:t>tersip</a:t>
            </a:r>
            <a:r>
              <a:rPr lang="tr-TR" sz="1000" b="1" dirty="0">
                <a:solidFill>
                  <a:srgbClr val="0000FF"/>
                </a:solidFill>
                <a:latin typeface="Arial" panose="020B0604020202020204" pitchFamily="34" charset="0"/>
                <a:cs typeface="Arial" panose="020B0604020202020204" pitchFamily="34" charset="0"/>
              </a:rPr>
              <a:t> bendi</a:t>
            </a:r>
          </a:p>
        </p:txBody>
      </p:sp>
      <p:sp>
        <p:nvSpPr>
          <p:cNvPr id="16" name="Dikdörtgen 15"/>
          <p:cNvSpPr/>
          <p:nvPr/>
        </p:nvSpPr>
        <p:spPr>
          <a:xfrm>
            <a:off x="1640632" y="116632"/>
            <a:ext cx="6552728" cy="707886"/>
          </a:xfrm>
          <a:prstGeom prst="rect">
            <a:avLst/>
          </a:prstGeom>
        </p:spPr>
        <p:txBody>
          <a:bodyPr wrap="square">
            <a:spAutoFit/>
          </a:bodyPr>
          <a:lstStyle/>
          <a:p>
            <a:pPr algn="ctr"/>
            <a:r>
              <a:rPr lang="tr-TR" sz="2000" b="1" dirty="0">
                <a:solidFill>
                  <a:srgbClr val="FF0000"/>
                </a:solidFill>
                <a:latin typeface="Arial" panose="020B0604020202020204" pitchFamily="34" charset="0"/>
                <a:cs typeface="Arial" panose="020B0604020202020204" pitchFamily="34" charset="0"/>
              </a:rPr>
              <a:t>GEÇİRGEN TERSİP BENDİ UYGULAMALARININ ÜLKEMİZDE YAYGINLAŞTIRILMASI</a:t>
            </a:r>
          </a:p>
        </p:txBody>
      </p:sp>
      <p:pic>
        <p:nvPicPr>
          <p:cNvPr id="17" name="Resim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80448" y="1633387"/>
            <a:ext cx="2666863" cy="1747765"/>
          </a:xfrm>
          <a:prstGeom prst="rect">
            <a:avLst/>
          </a:prstGeom>
        </p:spPr>
      </p:pic>
      <p:sp>
        <p:nvSpPr>
          <p:cNvPr id="20" name="Dikdörtgen 19"/>
          <p:cNvSpPr/>
          <p:nvPr/>
        </p:nvSpPr>
        <p:spPr>
          <a:xfrm>
            <a:off x="5114962" y="3124893"/>
            <a:ext cx="1997832" cy="246221"/>
          </a:xfrm>
          <a:prstGeom prst="rect">
            <a:avLst/>
          </a:prstGeom>
        </p:spPr>
        <p:txBody>
          <a:bodyPr wrap="square">
            <a:spAutoFit/>
          </a:bodyPr>
          <a:lstStyle/>
          <a:p>
            <a:r>
              <a:rPr lang="tr-TR" sz="1000" b="1" dirty="0">
                <a:solidFill>
                  <a:srgbClr val="0000FF"/>
                </a:solidFill>
                <a:latin typeface="Arial" panose="020B0604020202020204" pitchFamily="34" charset="0"/>
                <a:cs typeface="Arial" panose="020B0604020202020204" pitchFamily="34" charset="0"/>
              </a:rPr>
              <a:t>Izgaralı geçirgen </a:t>
            </a:r>
            <a:r>
              <a:rPr lang="tr-TR" sz="1000" b="1" dirty="0" err="1">
                <a:solidFill>
                  <a:srgbClr val="0000FF"/>
                </a:solidFill>
                <a:latin typeface="Arial" panose="020B0604020202020204" pitchFamily="34" charset="0"/>
                <a:cs typeface="Arial" panose="020B0604020202020204" pitchFamily="34" charset="0"/>
              </a:rPr>
              <a:t>tersip</a:t>
            </a:r>
            <a:r>
              <a:rPr lang="tr-TR" sz="1000" b="1" dirty="0">
                <a:solidFill>
                  <a:srgbClr val="0000FF"/>
                </a:solidFill>
                <a:latin typeface="Arial" panose="020B0604020202020204" pitchFamily="34" charset="0"/>
                <a:cs typeface="Arial" panose="020B0604020202020204" pitchFamily="34" charset="0"/>
              </a:rPr>
              <a:t> bendi</a:t>
            </a:r>
          </a:p>
        </p:txBody>
      </p:sp>
    </p:spTree>
    <p:extLst>
      <p:ext uri="{BB962C8B-B14F-4D97-AF65-F5344CB8AC3E}">
        <p14:creationId xmlns:p14="http://schemas.microsoft.com/office/powerpoint/2010/main" val="127594175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6814" y="980728"/>
            <a:ext cx="9118187" cy="5856943"/>
          </a:xfrm>
          <a:prstGeom prst="rect">
            <a:avLst/>
          </a:prstGeom>
        </p:spPr>
      </p:pic>
      <p:sp>
        <p:nvSpPr>
          <p:cNvPr id="4" name="Dikdörtgen 3"/>
          <p:cNvSpPr/>
          <p:nvPr/>
        </p:nvSpPr>
        <p:spPr>
          <a:xfrm>
            <a:off x="1640632" y="116632"/>
            <a:ext cx="6552728" cy="707886"/>
          </a:xfrm>
          <a:prstGeom prst="rect">
            <a:avLst/>
          </a:prstGeom>
        </p:spPr>
        <p:txBody>
          <a:bodyPr wrap="square">
            <a:spAutoFit/>
          </a:bodyPr>
          <a:lstStyle/>
          <a:p>
            <a:pPr algn="ctr"/>
            <a:r>
              <a:rPr lang="tr-TR" sz="2000" b="1" dirty="0">
                <a:solidFill>
                  <a:srgbClr val="FF0000"/>
                </a:solidFill>
                <a:latin typeface="Arial" panose="020B0604020202020204" pitchFamily="34" charset="0"/>
                <a:cs typeface="Arial" panose="020B0604020202020204" pitchFamily="34" charset="0"/>
              </a:rPr>
              <a:t>GEÇİRGEN TERSİP BENDİ UYGULAMALARININ ÜLKEMİZDE YAYGINLAŞTIRILMASI</a:t>
            </a:r>
          </a:p>
        </p:txBody>
      </p:sp>
      <p:pic>
        <p:nvPicPr>
          <p:cNvPr id="5" name="Picture 2" descr="F:\foto tesis\GEÇİRGEN BENT RİZE\güneysu\güneysu dere1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53195" y="4413740"/>
            <a:ext cx="3671805" cy="2423931"/>
          </a:xfrm>
          <a:prstGeom prst="rect">
            <a:avLst/>
          </a:prstGeom>
          <a:noFill/>
          <a:extLst>
            <a:ext uri="{909E8E84-426E-40DD-AFC4-6F175D3DCCD1}">
              <a14:hiddenFill xmlns:a14="http://schemas.microsoft.com/office/drawing/2010/main">
                <a:solidFill>
                  <a:srgbClr val="FFFFFF"/>
                </a:solidFill>
              </a14:hiddenFill>
            </a:ext>
          </a:extLst>
        </p:spPr>
      </p:pic>
      <p:sp>
        <p:nvSpPr>
          <p:cNvPr id="6" name="Dikdörtgen 5"/>
          <p:cNvSpPr/>
          <p:nvPr/>
        </p:nvSpPr>
        <p:spPr>
          <a:xfrm>
            <a:off x="555670" y="1188675"/>
            <a:ext cx="8820472" cy="1323439"/>
          </a:xfrm>
          <a:prstGeom prst="rect">
            <a:avLst/>
          </a:prstGeom>
        </p:spPr>
        <p:txBody>
          <a:bodyPr wrap="square">
            <a:spAutoFit/>
          </a:bodyPr>
          <a:lstStyle/>
          <a:p>
            <a:pPr algn="just"/>
            <a:r>
              <a:rPr lang="tr-TR" altLang="tr-TR" sz="2000" b="1" dirty="0">
                <a:solidFill>
                  <a:schemeClr val="bg1"/>
                </a:solidFill>
                <a:latin typeface="Arial" panose="020B0604020202020204" pitchFamily="34" charset="0"/>
                <a:cs typeface="Arial" panose="020B0604020202020204" pitchFamily="34" charset="0"/>
              </a:rPr>
              <a:t>28 Eylül 2017 tarihinde Rize ili genelinde yaşanan taşkınlarda Güneysu deresinde inşa edilen tesislerimizin</a:t>
            </a:r>
            <a:r>
              <a:rPr lang="tr-TR" altLang="tr-TR" sz="2000" b="1" dirty="0">
                <a:solidFill>
                  <a:schemeClr val="bg1"/>
                </a:solidFill>
                <a:latin typeface="Arial" panose="020B0604020202020204" pitchFamily="34" charset="0"/>
              </a:rPr>
              <a:t> sorunsuz şekilde çalıştığı ve  belirlenen hedefler doğrultusunda önemli ölçüde katkı sağladığı görülmüştür. </a:t>
            </a:r>
            <a:r>
              <a:rPr lang="tr-TR" altLang="tr-TR" sz="2000" b="1" dirty="0">
                <a:solidFill>
                  <a:schemeClr val="bg1"/>
                </a:solidFill>
                <a:latin typeface="Arial" panose="020B0604020202020204" pitchFamily="34" charset="0"/>
                <a:cs typeface="Arial" panose="020B0604020202020204" pitchFamily="34" charset="0"/>
              </a:rPr>
              <a:t> </a:t>
            </a:r>
            <a:endParaRPr lang="tr-TR" sz="2000" dirty="0">
              <a:solidFill>
                <a:schemeClr val="bg1"/>
              </a:solidFill>
            </a:endParaRPr>
          </a:p>
        </p:txBody>
      </p:sp>
      <p:sp>
        <p:nvSpPr>
          <p:cNvPr id="7" name="Dikdörtgen 6"/>
          <p:cNvSpPr/>
          <p:nvPr/>
        </p:nvSpPr>
        <p:spPr>
          <a:xfrm>
            <a:off x="986963" y="6381328"/>
            <a:ext cx="3563888" cy="400110"/>
          </a:xfrm>
          <a:prstGeom prst="rect">
            <a:avLst/>
          </a:prstGeom>
        </p:spPr>
        <p:txBody>
          <a:bodyPr wrap="square">
            <a:spAutoFit/>
          </a:bodyPr>
          <a:lstStyle/>
          <a:p>
            <a:pPr algn="just"/>
            <a:r>
              <a:rPr lang="tr-TR" altLang="tr-TR" sz="2000" b="1" dirty="0">
                <a:solidFill>
                  <a:schemeClr val="bg1"/>
                </a:solidFill>
                <a:latin typeface="Arial" panose="020B0604020202020204" pitchFamily="34" charset="0"/>
                <a:cs typeface="Arial" panose="020B0604020202020204" pitchFamily="34" charset="0"/>
                <a:hlinkClick r:id="rId4" action="ppaction://hlinkfile"/>
              </a:rPr>
              <a:t>Ayaklı geçirgen </a:t>
            </a:r>
            <a:r>
              <a:rPr lang="tr-TR" altLang="tr-TR" sz="2000" b="1" dirty="0" err="1">
                <a:solidFill>
                  <a:schemeClr val="bg1"/>
                </a:solidFill>
                <a:latin typeface="Arial" panose="020B0604020202020204" pitchFamily="34" charset="0"/>
                <a:cs typeface="Arial" panose="020B0604020202020204" pitchFamily="34" charset="0"/>
                <a:hlinkClick r:id="rId4" action="ppaction://hlinkfile"/>
              </a:rPr>
              <a:t>tersip</a:t>
            </a:r>
            <a:r>
              <a:rPr lang="tr-TR" altLang="tr-TR" sz="2000" b="1" dirty="0">
                <a:solidFill>
                  <a:schemeClr val="bg1"/>
                </a:solidFill>
                <a:latin typeface="Arial" panose="020B0604020202020204" pitchFamily="34" charset="0"/>
                <a:cs typeface="Arial" panose="020B0604020202020204" pitchFamily="34" charset="0"/>
                <a:hlinkClick r:id="rId4" action="ppaction://hlinkfile"/>
              </a:rPr>
              <a:t> bendi</a:t>
            </a:r>
            <a:endParaRPr lang="tr-TR" sz="2000" dirty="0">
              <a:solidFill>
                <a:schemeClr val="bg1"/>
              </a:solidFill>
            </a:endParaRPr>
          </a:p>
        </p:txBody>
      </p:sp>
    </p:spTree>
    <p:extLst>
      <p:ext uri="{BB962C8B-B14F-4D97-AF65-F5344CB8AC3E}">
        <p14:creationId xmlns:p14="http://schemas.microsoft.com/office/powerpoint/2010/main" val="215103648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foto tesis\GEÇİRGEN BENT RİZE\güneysu\22119791_10155860284179470_1786866649_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5018" y="3388766"/>
            <a:ext cx="4486600" cy="299256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D:\Users\mcavusoglu\Desktop\20597016_1082921081840762_697672010557843078_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505" y="1137514"/>
            <a:ext cx="4438843" cy="2759135"/>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a:spLocks noChangeArrowheads="1"/>
          </p:cNvSpPr>
          <p:nvPr/>
        </p:nvSpPr>
        <p:spPr bwMode="auto">
          <a:xfrm>
            <a:off x="779737" y="4326354"/>
            <a:ext cx="38020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CC0000"/>
              </a:buClr>
              <a:buChar char="•"/>
              <a:defRPr sz="2400" b="1">
                <a:solidFill>
                  <a:srgbClr val="000099"/>
                </a:solidFill>
                <a:latin typeface="Arial" pitchFamily="34" charset="0"/>
              </a:defRPr>
            </a:lvl1pPr>
            <a:lvl2pPr marL="742950" indent="-285750" eaLnBrk="0" hangingPunct="0">
              <a:spcBef>
                <a:spcPct val="20000"/>
              </a:spcBef>
              <a:buClr>
                <a:srgbClr val="CC0000"/>
              </a:buClr>
              <a:buChar char="•"/>
              <a:defRPr sz="2400" b="1">
                <a:solidFill>
                  <a:srgbClr val="0000FF"/>
                </a:solidFill>
                <a:latin typeface="Arial" pitchFamily="34" charset="0"/>
              </a:defRPr>
            </a:lvl2pPr>
            <a:lvl3pPr marL="1143000" indent="-228600" eaLnBrk="0" hangingPunct="0">
              <a:spcBef>
                <a:spcPct val="20000"/>
              </a:spcBef>
              <a:buClr>
                <a:srgbClr val="CC0000"/>
              </a:buClr>
              <a:buChar char="•"/>
              <a:defRPr sz="2400" b="1">
                <a:solidFill>
                  <a:srgbClr val="CC0000"/>
                </a:solidFill>
                <a:latin typeface="Arial" pitchFamily="34" charset="0"/>
              </a:defRPr>
            </a:lvl3pPr>
            <a:lvl4pPr marL="1600200" indent="-228600" eaLnBrk="0" hangingPunct="0">
              <a:spcBef>
                <a:spcPct val="20000"/>
              </a:spcBef>
              <a:buClr>
                <a:srgbClr val="CC0000"/>
              </a:buClr>
              <a:buChar char="•"/>
              <a:defRPr sz="1600" b="1">
                <a:solidFill>
                  <a:srgbClr val="0000FF"/>
                </a:solidFill>
                <a:latin typeface="Arial" pitchFamily="34" charset="0"/>
              </a:defRPr>
            </a:lvl4pPr>
            <a:lvl5pPr marL="2057400" indent="-228600" eaLnBrk="0" hangingPunct="0">
              <a:spcBef>
                <a:spcPct val="20000"/>
              </a:spcBef>
              <a:buClr>
                <a:srgbClr val="CC0000"/>
              </a:buClr>
              <a:buChar char="•"/>
              <a:defRPr sz="1200">
                <a:solidFill>
                  <a:srgbClr val="0000FF"/>
                </a:solidFill>
                <a:latin typeface="Arial" pitchFamily="34" charset="0"/>
              </a:defRPr>
            </a:lvl5pPr>
            <a:lvl6pPr marL="2514600" indent="-228600" eaLnBrk="0" fontAlgn="base" hangingPunct="0">
              <a:spcBef>
                <a:spcPct val="20000"/>
              </a:spcBef>
              <a:spcAft>
                <a:spcPct val="0"/>
              </a:spcAft>
              <a:buClr>
                <a:srgbClr val="CC0000"/>
              </a:buClr>
              <a:buChar char="•"/>
              <a:defRPr sz="1200">
                <a:solidFill>
                  <a:srgbClr val="0000FF"/>
                </a:solidFill>
                <a:latin typeface="Arial" pitchFamily="34" charset="0"/>
              </a:defRPr>
            </a:lvl6pPr>
            <a:lvl7pPr marL="2971800" indent="-228600" eaLnBrk="0" fontAlgn="base" hangingPunct="0">
              <a:spcBef>
                <a:spcPct val="20000"/>
              </a:spcBef>
              <a:spcAft>
                <a:spcPct val="0"/>
              </a:spcAft>
              <a:buClr>
                <a:srgbClr val="CC0000"/>
              </a:buClr>
              <a:buChar char="•"/>
              <a:defRPr sz="1200">
                <a:solidFill>
                  <a:srgbClr val="0000FF"/>
                </a:solidFill>
                <a:latin typeface="Arial" pitchFamily="34" charset="0"/>
              </a:defRPr>
            </a:lvl7pPr>
            <a:lvl8pPr marL="3429000" indent="-228600" eaLnBrk="0" fontAlgn="base" hangingPunct="0">
              <a:spcBef>
                <a:spcPct val="20000"/>
              </a:spcBef>
              <a:spcAft>
                <a:spcPct val="0"/>
              </a:spcAft>
              <a:buClr>
                <a:srgbClr val="CC0000"/>
              </a:buClr>
              <a:buChar char="•"/>
              <a:defRPr sz="1200">
                <a:solidFill>
                  <a:srgbClr val="0000FF"/>
                </a:solidFill>
                <a:latin typeface="Arial" pitchFamily="34" charset="0"/>
              </a:defRPr>
            </a:lvl8pPr>
            <a:lvl9pPr marL="3886200" indent="-228600" eaLnBrk="0" fontAlgn="base" hangingPunct="0">
              <a:spcBef>
                <a:spcPct val="20000"/>
              </a:spcBef>
              <a:spcAft>
                <a:spcPct val="0"/>
              </a:spcAft>
              <a:buClr>
                <a:srgbClr val="CC0000"/>
              </a:buClr>
              <a:buChar char="•"/>
              <a:defRPr sz="1200">
                <a:solidFill>
                  <a:srgbClr val="0000FF"/>
                </a:solidFill>
                <a:latin typeface="Arial" pitchFamily="34" charset="0"/>
              </a:defRPr>
            </a:lvl9pPr>
          </a:lstStyle>
          <a:p>
            <a:pPr algn="ctr">
              <a:spcBef>
                <a:spcPct val="0"/>
              </a:spcBef>
              <a:buClrTx/>
              <a:buFontTx/>
              <a:buNone/>
            </a:pPr>
            <a:r>
              <a:rPr lang="tr-TR" altLang="tr-TR" sz="1400" dirty="0">
                <a:solidFill>
                  <a:srgbClr val="FF0000"/>
                </a:solidFill>
                <a:ea typeface="Calibri" pitchFamily="34" charset="0"/>
              </a:rPr>
              <a:t>Moloz Bariyeri Uygulaması</a:t>
            </a:r>
          </a:p>
          <a:p>
            <a:pPr algn="ctr">
              <a:spcBef>
                <a:spcPct val="0"/>
              </a:spcBef>
              <a:buClrTx/>
              <a:buFontTx/>
              <a:buNone/>
            </a:pPr>
            <a:r>
              <a:rPr lang="tr-TR" altLang="tr-TR" sz="1400" dirty="0">
                <a:solidFill>
                  <a:srgbClr val="FF0000"/>
                </a:solidFill>
                <a:ea typeface="Calibri" pitchFamily="34" charset="0"/>
              </a:rPr>
              <a:t>Rize-Güneysu Dere Yan Kol</a:t>
            </a:r>
          </a:p>
        </p:txBody>
      </p:sp>
      <p:sp>
        <p:nvSpPr>
          <p:cNvPr id="6" name="Dikdörtgen 5"/>
          <p:cNvSpPr/>
          <p:nvPr/>
        </p:nvSpPr>
        <p:spPr>
          <a:xfrm>
            <a:off x="4935019" y="1412776"/>
            <a:ext cx="4104459" cy="1477328"/>
          </a:xfrm>
          <a:prstGeom prst="rect">
            <a:avLst/>
          </a:prstGeom>
        </p:spPr>
        <p:txBody>
          <a:bodyPr wrap="square">
            <a:spAutoFit/>
          </a:bodyPr>
          <a:lstStyle/>
          <a:p>
            <a:pPr algn="just"/>
            <a:r>
              <a:rPr lang="tr-TR" altLang="tr-TR" kern="0" dirty="0">
                <a:solidFill>
                  <a:srgbClr val="0000FF"/>
                </a:solidFill>
                <a:latin typeface="Arial"/>
              </a:rPr>
              <a:t>Genellikle yan kollarda, yüksek sarfiyatı olmayan akarsularda, azami 5 m yükseklik-10 m yatak genişliği </a:t>
            </a:r>
            <a:r>
              <a:rPr lang="tr-TR" altLang="tr-TR" kern="0" dirty="0">
                <a:solidFill>
                  <a:srgbClr val="FF0000"/>
                </a:solidFill>
                <a:latin typeface="Arial"/>
                <a:hlinkClick r:id="rId4" action="ppaction://hlinkfile"/>
              </a:rPr>
              <a:t>moloz bariyer</a:t>
            </a:r>
            <a:r>
              <a:rPr lang="tr-TR" altLang="tr-TR" kern="0" dirty="0">
                <a:solidFill>
                  <a:srgbClr val="FF0000"/>
                </a:solidFill>
                <a:latin typeface="Arial"/>
              </a:rPr>
              <a:t> </a:t>
            </a:r>
            <a:r>
              <a:rPr lang="tr-TR" altLang="tr-TR" kern="0" dirty="0">
                <a:solidFill>
                  <a:srgbClr val="0000FF"/>
                </a:solidFill>
                <a:latin typeface="Arial"/>
              </a:rPr>
              <a:t>uygulamaları yapılabilmektedir.</a:t>
            </a:r>
          </a:p>
        </p:txBody>
      </p:sp>
      <p:sp>
        <p:nvSpPr>
          <p:cNvPr id="7" name="Dikdörtgen 6"/>
          <p:cNvSpPr/>
          <p:nvPr/>
        </p:nvSpPr>
        <p:spPr>
          <a:xfrm>
            <a:off x="1610544" y="306319"/>
            <a:ext cx="6552728" cy="400110"/>
          </a:xfrm>
          <a:prstGeom prst="rect">
            <a:avLst/>
          </a:prstGeom>
        </p:spPr>
        <p:txBody>
          <a:bodyPr wrap="square">
            <a:spAutoFit/>
          </a:bodyPr>
          <a:lstStyle/>
          <a:p>
            <a:pPr algn="ctr"/>
            <a:r>
              <a:rPr lang="tr-TR" sz="2000" b="1" dirty="0">
                <a:solidFill>
                  <a:srgbClr val="FF0000"/>
                </a:solidFill>
                <a:latin typeface="Arial" panose="020B0604020202020204" pitchFamily="34" charset="0"/>
                <a:cs typeface="Arial" panose="020B0604020202020204" pitchFamily="34" charset="0"/>
              </a:rPr>
              <a:t>MOLOZ BARİYER UYGULAMASI</a:t>
            </a:r>
          </a:p>
        </p:txBody>
      </p:sp>
      <p:sp>
        <p:nvSpPr>
          <p:cNvPr id="2" name="Dikdörtgen 1"/>
          <p:cNvSpPr/>
          <p:nvPr/>
        </p:nvSpPr>
        <p:spPr>
          <a:xfrm>
            <a:off x="6361427" y="6381329"/>
            <a:ext cx="2000612" cy="307777"/>
          </a:xfrm>
          <a:prstGeom prst="rect">
            <a:avLst/>
          </a:prstGeom>
        </p:spPr>
        <p:txBody>
          <a:bodyPr wrap="none">
            <a:spAutoFit/>
          </a:bodyPr>
          <a:lstStyle/>
          <a:p>
            <a:r>
              <a:rPr lang="tr-TR" altLang="tr-TR" sz="1400" b="1" dirty="0">
                <a:solidFill>
                  <a:srgbClr val="FF0000"/>
                </a:solidFill>
                <a:latin typeface="Arial" panose="020B0604020202020204" pitchFamily="34" charset="0"/>
                <a:cs typeface="Arial" panose="020B0604020202020204" pitchFamily="34" charset="0"/>
              </a:rPr>
              <a:t>SONRA 28 Eylül 2017</a:t>
            </a:r>
            <a:endParaRPr lang="tr-TR" sz="1400" dirty="0">
              <a:solidFill>
                <a:srgbClr val="FF0000"/>
              </a:solidFill>
            </a:endParaRPr>
          </a:p>
        </p:txBody>
      </p:sp>
      <p:sp>
        <p:nvSpPr>
          <p:cNvPr id="8" name="Dikdörtgen 7"/>
          <p:cNvSpPr/>
          <p:nvPr/>
        </p:nvSpPr>
        <p:spPr>
          <a:xfrm>
            <a:off x="1640632" y="4009061"/>
            <a:ext cx="1915396" cy="307777"/>
          </a:xfrm>
          <a:prstGeom prst="rect">
            <a:avLst/>
          </a:prstGeom>
        </p:spPr>
        <p:txBody>
          <a:bodyPr wrap="none">
            <a:spAutoFit/>
          </a:bodyPr>
          <a:lstStyle/>
          <a:p>
            <a:r>
              <a:rPr lang="tr-TR" altLang="tr-TR" sz="1400" b="1" dirty="0">
                <a:solidFill>
                  <a:srgbClr val="FF0000"/>
                </a:solidFill>
                <a:latin typeface="Arial" panose="020B0604020202020204" pitchFamily="34" charset="0"/>
                <a:cs typeface="Arial" panose="020B0604020202020204" pitchFamily="34" charset="0"/>
              </a:rPr>
              <a:t>ÖNCE Temmuz 2017</a:t>
            </a:r>
            <a:endParaRPr lang="tr-TR" sz="1400" dirty="0">
              <a:solidFill>
                <a:srgbClr val="FF0000"/>
              </a:solidFill>
            </a:endParaRPr>
          </a:p>
        </p:txBody>
      </p:sp>
    </p:spTree>
    <p:extLst>
      <p:ext uri="{BB962C8B-B14F-4D97-AF65-F5344CB8AC3E}">
        <p14:creationId xmlns:p14="http://schemas.microsoft.com/office/powerpoint/2010/main" val="64049552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yagram 2"/>
          <p:cNvGraphicFramePr/>
          <p:nvPr>
            <p:extLst/>
          </p:nvPr>
        </p:nvGraphicFramePr>
        <p:xfrm>
          <a:off x="1269973" y="2967336"/>
          <a:ext cx="7366054" cy="12003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1687101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723392" y="1065906"/>
            <a:ext cx="8568952" cy="369332"/>
          </a:xfrm>
          <a:prstGeom prst="rect">
            <a:avLst/>
          </a:prstGeom>
        </p:spPr>
        <p:txBody>
          <a:bodyPr wrap="square">
            <a:spAutoFit/>
          </a:bodyPr>
          <a:lstStyle/>
          <a:p>
            <a:pPr algn="just"/>
            <a:r>
              <a:rPr lang="tr-TR" b="1" dirty="0">
                <a:solidFill>
                  <a:srgbClr val="000099"/>
                </a:solidFill>
                <a:latin typeface="Arial" charset="0"/>
              </a:rPr>
              <a:t>	</a:t>
            </a:r>
          </a:p>
        </p:txBody>
      </p:sp>
      <p:sp>
        <p:nvSpPr>
          <p:cNvPr id="10" name="9 Alt Başlık"/>
          <p:cNvSpPr>
            <a:spLocks noGrp="1"/>
          </p:cNvSpPr>
          <p:nvPr>
            <p:ph type="subTitle" idx="1"/>
          </p:nvPr>
        </p:nvSpPr>
        <p:spPr>
          <a:xfrm>
            <a:off x="827609" y="980728"/>
            <a:ext cx="8152183" cy="1800200"/>
          </a:xfrm>
        </p:spPr>
        <p:txBody>
          <a:bodyPr>
            <a:noAutofit/>
          </a:bodyPr>
          <a:lstStyle/>
          <a:p>
            <a:pPr algn="just"/>
            <a:r>
              <a:rPr lang="tr-TR" sz="2000" dirty="0">
                <a:solidFill>
                  <a:srgbClr val="0000FF"/>
                </a:solidFill>
              </a:rPr>
              <a:t>.</a:t>
            </a:r>
            <a:endParaRPr lang="tr-TR" sz="2000" dirty="0"/>
          </a:p>
        </p:txBody>
      </p:sp>
      <p:pic>
        <p:nvPicPr>
          <p:cNvPr id="155650" name="Picture 2" descr="C:\Users\ABT\AppData\Local\Temp\Rar$DI26.672\Taşkın öncesi yapılan çalışmalar-Antalya-korkuteli taş tahkimatı.jpg"/>
          <p:cNvPicPr>
            <a:picLocks noChangeAspect="1" noChangeArrowheads="1"/>
          </p:cNvPicPr>
          <p:nvPr/>
        </p:nvPicPr>
        <p:blipFill rotWithShape="1">
          <a:blip r:embed="rId2" cstate="print"/>
          <a:srcRect l="2213" t="2524" r="1788" b="3772"/>
          <a:stretch/>
        </p:blipFill>
        <p:spPr bwMode="auto">
          <a:xfrm>
            <a:off x="5021661" y="3050094"/>
            <a:ext cx="4270683" cy="3261531"/>
          </a:xfrm>
          <a:prstGeom prst="rect">
            <a:avLst/>
          </a:prstGeom>
          <a:ln>
            <a:noFill/>
          </a:ln>
          <a:effectLst/>
        </p:spPr>
      </p:pic>
      <p:sp>
        <p:nvSpPr>
          <p:cNvPr id="11" name="Dikdörtgen 10"/>
          <p:cNvSpPr/>
          <p:nvPr/>
        </p:nvSpPr>
        <p:spPr>
          <a:xfrm>
            <a:off x="4739320" y="1350675"/>
            <a:ext cx="5073740" cy="461665"/>
          </a:xfrm>
          <a:prstGeom prst="rect">
            <a:avLst/>
          </a:prstGeom>
        </p:spPr>
        <p:txBody>
          <a:bodyPr wrap="square">
            <a:spAutoFit/>
          </a:bodyPr>
          <a:lstStyle/>
          <a:p>
            <a:pPr algn="just"/>
            <a:r>
              <a:rPr lang="tr-TR" sz="2400" b="1" dirty="0">
                <a:solidFill>
                  <a:srgbClr val="FF0000"/>
                </a:solidFill>
                <a:latin typeface="Arial" charset="0"/>
              </a:rPr>
              <a:t>	</a:t>
            </a:r>
            <a:r>
              <a:rPr lang="tr-TR" sz="2000" b="1" dirty="0">
                <a:solidFill>
                  <a:srgbClr val="0000FF"/>
                </a:solidFill>
                <a:latin typeface="Arial" charset="0"/>
              </a:rPr>
              <a:t>Yatak Düzenlemesi</a:t>
            </a:r>
          </a:p>
        </p:txBody>
      </p:sp>
      <p:pic>
        <p:nvPicPr>
          <p:cNvPr id="7" name="Picture 2" descr="C:\Users\ABT\AppData\Local\Temp\Rar$DI73.376\Taşkın öncesi yapılan çalışmalar-Taş tahkimatı.jpg"/>
          <p:cNvPicPr>
            <a:picLocks noChangeAspect="1" noChangeArrowheads="1"/>
          </p:cNvPicPr>
          <p:nvPr/>
        </p:nvPicPr>
        <p:blipFill>
          <a:blip r:embed="rId3" cstate="print"/>
          <a:srcRect/>
          <a:stretch>
            <a:fillRect/>
          </a:stretch>
        </p:blipFill>
        <p:spPr bwMode="auto">
          <a:xfrm>
            <a:off x="569156" y="1075427"/>
            <a:ext cx="4392572" cy="3361685"/>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sp>
        <p:nvSpPr>
          <p:cNvPr id="8" name="Dikdörtgen 7"/>
          <p:cNvSpPr/>
          <p:nvPr/>
        </p:nvSpPr>
        <p:spPr>
          <a:xfrm>
            <a:off x="2000673" y="179071"/>
            <a:ext cx="5477297" cy="462431"/>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spTree>
    <p:extLst>
      <p:ext uri="{BB962C8B-B14F-4D97-AF65-F5344CB8AC3E}">
        <p14:creationId xmlns:p14="http://schemas.microsoft.com/office/powerpoint/2010/main" val="2037054230"/>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734" y="1340768"/>
            <a:ext cx="4520266" cy="2736304"/>
          </a:xfrm>
          <a:prstGeom prst="rect">
            <a:avLst/>
          </a:prstGeom>
        </p:spPr>
      </p:pic>
      <p:pic>
        <p:nvPicPr>
          <p:cNvPr id="6" name="Picture 2"/>
          <p:cNvPicPr>
            <a:picLocks noChangeAspect="1" noChangeArrowheads="1"/>
          </p:cNvPicPr>
          <p:nvPr/>
        </p:nvPicPr>
        <p:blipFill>
          <a:blip r:embed="rId4" cstate="print"/>
          <a:srcRect/>
          <a:stretch>
            <a:fillRect/>
          </a:stretch>
        </p:blipFill>
        <p:spPr bwMode="auto">
          <a:xfrm>
            <a:off x="4984020" y="3545720"/>
            <a:ext cx="4512380" cy="2681712"/>
          </a:xfrm>
          <a:prstGeom prst="rect">
            <a:avLst/>
          </a:prstGeom>
          <a:ln>
            <a:noFill/>
          </a:ln>
          <a:effectLst/>
        </p:spPr>
      </p:pic>
      <p:sp>
        <p:nvSpPr>
          <p:cNvPr id="7" name="9 Dikdörtgen"/>
          <p:cNvSpPr/>
          <p:nvPr/>
        </p:nvSpPr>
        <p:spPr>
          <a:xfrm>
            <a:off x="1352600" y="4142350"/>
            <a:ext cx="2411762"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Isparta-Yenişarbademli </a:t>
            </a:r>
            <a:endParaRPr lang="tr-TR" sz="1400" dirty="0">
              <a:solidFill>
                <a:srgbClr val="FF0000"/>
              </a:solidFill>
              <a:latin typeface="Arial" pitchFamily="34" charset="0"/>
              <a:cs typeface="Arial" pitchFamily="34" charset="0"/>
            </a:endParaRPr>
          </a:p>
        </p:txBody>
      </p:sp>
      <p:sp>
        <p:nvSpPr>
          <p:cNvPr id="8" name="9 Dikdörtgen"/>
          <p:cNvSpPr/>
          <p:nvPr/>
        </p:nvSpPr>
        <p:spPr>
          <a:xfrm>
            <a:off x="6609184" y="6238272"/>
            <a:ext cx="2411762"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Bolu-Mudurnu </a:t>
            </a:r>
            <a:endParaRPr lang="tr-TR" sz="1400" dirty="0">
              <a:solidFill>
                <a:srgbClr val="FF0000"/>
              </a:solidFill>
              <a:latin typeface="Arial" pitchFamily="34" charset="0"/>
              <a:cs typeface="Arial" pitchFamily="34" charset="0"/>
            </a:endParaRPr>
          </a:p>
        </p:txBody>
      </p:sp>
      <p:sp>
        <p:nvSpPr>
          <p:cNvPr id="9" name="Dikdörtgen 8"/>
          <p:cNvSpPr/>
          <p:nvPr/>
        </p:nvSpPr>
        <p:spPr>
          <a:xfrm>
            <a:off x="4463648" y="1628801"/>
            <a:ext cx="5073740" cy="461665"/>
          </a:xfrm>
          <a:prstGeom prst="rect">
            <a:avLst/>
          </a:prstGeom>
        </p:spPr>
        <p:txBody>
          <a:bodyPr wrap="square">
            <a:spAutoFit/>
          </a:bodyPr>
          <a:lstStyle/>
          <a:p>
            <a:pPr algn="just"/>
            <a:r>
              <a:rPr lang="tr-TR" sz="2400" b="1" dirty="0">
                <a:solidFill>
                  <a:srgbClr val="FF0000"/>
                </a:solidFill>
                <a:latin typeface="Arial" charset="0"/>
              </a:rPr>
              <a:t>	</a:t>
            </a:r>
            <a:r>
              <a:rPr lang="tr-TR" sz="2000" b="1" dirty="0">
                <a:solidFill>
                  <a:srgbClr val="0000FF"/>
                </a:solidFill>
                <a:latin typeface="Arial" charset="0"/>
              </a:rPr>
              <a:t>Trapez Kesit Uygulamaları</a:t>
            </a:r>
          </a:p>
        </p:txBody>
      </p:sp>
      <p:sp>
        <p:nvSpPr>
          <p:cNvPr id="10" name="Dikdörtgen 9"/>
          <p:cNvSpPr/>
          <p:nvPr/>
        </p:nvSpPr>
        <p:spPr>
          <a:xfrm>
            <a:off x="2000673" y="179071"/>
            <a:ext cx="5477297" cy="462431"/>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spTree>
    <p:extLst>
      <p:ext uri="{BB962C8B-B14F-4D97-AF65-F5344CB8AC3E}">
        <p14:creationId xmlns:p14="http://schemas.microsoft.com/office/powerpoint/2010/main" val="130723555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etin kutusu 7"/>
          <p:cNvSpPr txBox="1"/>
          <p:nvPr/>
        </p:nvSpPr>
        <p:spPr>
          <a:xfrm>
            <a:off x="1222585" y="1105633"/>
            <a:ext cx="3168352" cy="400110"/>
          </a:xfrm>
          <a:prstGeom prst="rect">
            <a:avLst/>
          </a:prstGeom>
          <a:noFill/>
        </p:spPr>
        <p:txBody>
          <a:bodyPr wrap="square" rtlCol="0">
            <a:spAutoFit/>
          </a:bodyPr>
          <a:lstStyle/>
          <a:p>
            <a:pPr algn="just"/>
            <a:r>
              <a:rPr lang="tr-TR" sz="2000" b="1" dirty="0">
                <a:solidFill>
                  <a:srgbClr val="0000FF"/>
                </a:solidFill>
                <a:latin typeface="Arial" pitchFamily="34" charset="0"/>
                <a:cs typeface="Arial" pitchFamily="34" charset="0"/>
              </a:rPr>
              <a:t>Taş </a:t>
            </a:r>
            <a:r>
              <a:rPr lang="tr-TR" sz="2000" b="1" dirty="0" err="1">
                <a:solidFill>
                  <a:srgbClr val="0000FF"/>
                </a:solidFill>
                <a:latin typeface="Arial" pitchFamily="34" charset="0"/>
                <a:cs typeface="Arial" pitchFamily="34" charset="0"/>
              </a:rPr>
              <a:t>Tahkimatlı</a:t>
            </a:r>
            <a:r>
              <a:rPr lang="tr-TR" sz="2000" b="1" dirty="0">
                <a:solidFill>
                  <a:srgbClr val="0000FF"/>
                </a:solidFill>
                <a:latin typeface="Arial" pitchFamily="34" charset="0"/>
                <a:cs typeface="Arial" pitchFamily="34" charset="0"/>
              </a:rPr>
              <a:t> Kanal</a:t>
            </a:r>
            <a:endParaRPr lang="tr-TR" sz="2000" b="1" dirty="0">
              <a:solidFill>
                <a:prstClr val="black"/>
              </a:solidFill>
            </a:endParaRPr>
          </a:p>
        </p:txBody>
      </p:sp>
      <p:sp>
        <p:nvSpPr>
          <p:cNvPr id="13" name="Dikdörtgen 12"/>
          <p:cNvSpPr/>
          <p:nvPr/>
        </p:nvSpPr>
        <p:spPr>
          <a:xfrm>
            <a:off x="2238154" y="260649"/>
            <a:ext cx="5429693" cy="461665"/>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a:t>
            </a:r>
            <a:r>
              <a:rPr lang="tr-TR" sz="2400" b="1" spc="50" dirty="0">
                <a:ln w="11430"/>
                <a:solidFill>
                  <a:srgbClr val="FF0000"/>
                </a:solidFill>
                <a:effectLst>
                  <a:outerShdw blurRad="76200" dist="50800" dir="5400000" algn="tl" rotWithShape="0">
                    <a:srgbClr val="000000">
                      <a:alpha val="65000"/>
                    </a:srgbClr>
                  </a:outerShdw>
                </a:effectLst>
                <a:latin typeface="Arial" pitchFamily="34" charset="0"/>
                <a:cs typeface="Arial" pitchFamily="34" charset="0"/>
              </a:rPr>
              <a:t> </a:t>
            </a:r>
            <a:r>
              <a:rPr lang="tr-TR" sz="2400" b="1" spc="50" dirty="0">
                <a:ln w="11430"/>
                <a:solidFill>
                  <a:srgbClr val="FF0000"/>
                </a:solidFill>
                <a:latin typeface="Arial" pitchFamily="34" charset="0"/>
                <a:cs typeface="Arial" pitchFamily="34" charset="0"/>
              </a:rPr>
              <a:t>FAALİYETLER</a:t>
            </a:r>
          </a:p>
        </p:txBody>
      </p:sp>
      <p:pic>
        <p:nvPicPr>
          <p:cNvPr id="3" name="Resim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505" y="1556791"/>
            <a:ext cx="4513404" cy="3355649"/>
          </a:xfrm>
          <a:prstGeom prst="rect">
            <a:avLst/>
          </a:prstGeom>
        </p:spPr>
      </p:pic>
      <p:sp>
        <p:nvSpPr>
          <p:cNvPr id="11" name="Metin kutusu 10"/>
          <p:cNvSpPr txBox="1"/>
          <p:nvPr/>
        </p:nvSpPr>
        <p:spPr>
          <a:xfrm>
            <a:off x="992560" y="4912442"/>
            <a:ext cx="3168352" cy="307777"/>
          </a:xfrm>
          <a:prstGeom prst="rect">
            <a:avLst/>
          </a:prstGeom>
          <a:noFill/>
        </p:spPr>
        <p:txBody>
          <a:bodyPr wrap="square" rtlCol="0">
            <a:spAutoFit/>
          </a:bodyPr>
          <a:lstStyle/>
          <a:p>
            <a:pPr algn="just"/>
            <a:r>
              <a:rPr lang="tr-TR" sz="1400" b="1" dirty="0">
                <a:solidFill>
                  <a:srgbClr val="FF0000"/>
                </a:solidFill>
                <a:latin typeface="Arial" pitchFamily="34" charset="0"/>
                <a:cs typeface="Arial" pitchFamily="34" charset="0"/>
              </a:rPr>
              <a:t>Giresun-Yağlıdere Vadisi</a:t>
            </a:r>
            <a:endParaRPr lang="tr-TR" sz="1400" b="1" dirty="0">
              <a:solidFill>
                <a:prstClr val="black"/>
              </a:solidFill>
            </a:endParaRPr>
          </a:p>
        </p:txBody>
      </p:sp>
      <p:pic>
        <p:nvPicPr>
          <p:cNvPr id="5" name="Resim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2652" y="2780928"/>
            <a:ext cx="4486852" cy="3341636"/>
          </a:xfrm>
          <a:prstGeom prst="rect">
            <a:avLst/>
          </a:prstGeom>
        </p:spPr>
      </p:pic>
      <p:sp>
        <p:nvSpPr>
          <p:cNvPr id="14" name="Metin kutusu 13"/>
          <p:cNvSpPr txBox="1"/>
          <p:nvPr/>
        </p:nvSpPr>
        <p:spPr>
          <a:xfrm>
            <a:off x="6537176" y="6153915"/>
            <a:ext cx="3168352" cy="307777"/>
          </a:xfrm>
          <a:prstGeom prst="rect">
            <a:avLst/>
          </a:prstGeom>
          <a:noFill/>
        </p:spPr>
        <p:txBody>
          <a:bodyPr wrap="square" rtlCol="0">
            <a:spAutoFit/>
          </a:bodyPr>
          <a:lstStyle/>
          <a:p>
            <a:pPr algn="just"/>
            <a:r>
              <a:rPr lang="tr-TR" sz="1400" b="1" dirty="0">
                <a:solidFill>
                  <a:srgbClr val="FF0000"/>
                </a:solidFill>
                <a:latin typeface="Arial" pitchFamily="34" charset="0"/>
                <a:cs typeface="Arial" pitchFamily="34" charset="0"/>
              </a:rPr>
              <a:t>Rize-</a:t>
            </a:r>
            <a:r>
              <a:rPr lang="tr-TR" sz="1400" b="1" dirty="0" err="1">
                <a:solidFill>
                  <a:srgbClr val="FF0000"/>
                </a:solidFill>
                <a:latin typeface="Arial" pitchFamily="34" charset="0"/>
                <a:cs typeface="Arial" pitchFamily="34" charset="0"/>
              </a:rPr>
              <a:t>Çiftekavak</a:t>
            </a:r>
            <a:endParaRPr lang="tr-TR" sz="1400" b="1" dirty="0">
              <a:solidFill>
                <a:prstClr val="black"/>
              </a:solidFill>
            </a:endParaRPr>
          </a:p>
        </p:txBody>
      </p:sp>
    </p:spTree>
    <p:extLst>
      <p:ext uri="{BB962C8B-B14F-4D97-AF65-F5344CB8AC3E}">
        <p14:creationId xmlns:p14="http://schemas.microsoft.com/office/powerpoint/2010/main" val="242920217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p:cNvSpPr txBox="1"/>
          <p:nvPr/>
        </p:nvSpPr>
        <p:spPr>
          <a:xfrm>
            <a:off x="1208584" y="3826820"/>
            <a:ext cx="3168352" cy="307777"/>
          </a:xfrm>
          <a:prstGeom prst="rect">
            <a:avLst/>
          </a:prstGeom>
          <a:noFill/>
        </p:spPr>
        <p:txBody>
          <a:bodyPr wrap="square" rtlCol="0">
            <a:spAutoFit/>
          </a:bodyPr>
          <a:lstStyle/>
          <a:p>
            <a:pPr algn="just"/>
            <a:r>
              <a:rPr lang="tr-TR" sz="1400" b="1" dirty="0">
                <a:solidFill>
                  <a:srgbClr val="FF0000"/>
                </a:solidFill>
                <a:latin typeface="Arial" pitchFamily="34" charset="0"/>
                <a:cs typeface="Arial" pitchFamily="34" charset="0"/>
              </a:rPr>
              <a:t>Yeşilırmak- Taşova/Amasya</a:t>
            </a:r>
            <a:endParaRPr lang="tr-TR" sz="1400" b="1" dirty="0">
              <a:solidFill>
                <a:prstClr val="black"/>
              </a:solidFill>
            </a:endParaRPr>
          </a:p>
        </p:txBody>
      </p:sp>
      <p:sp>
        <p:nvSpPr>
          <p:cNvPr id="7" name="Dikdörtgen 6"/>
          <p:cNvSpPr/>
          <p:nvPr/>
        </p:nvSpPr>
        <p:spPr>
          <a:xfrm>
            <a:off x="2000673" y="179071"/>
            <a:ext cx="5477297" cy="462431"/>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32176" y="3826820"/>
            <a:ext cx="4818112" cy="2710188"/>
          </a:xfrm>
          <a:prstGeom prst="rect">
            <a:avLst/>
          </a:prstGeom>
        </p:spPr>
      </p:pic>
      <p:sp>
        <p:nvSpPr>
          <p:cNvPr id="8" name="Metin kutusu 7"/>
          <p:cNvSpPr txBox="1"/>
          <p:nvPr/>
        </p:nvSpPr>
        <p:spPr>
          <a:xfrm>
            <a:off x="5673080" y="6537009"/>
            <a:ext cx="3168352" cy="307777"/>
          </a:xfrm>
          <a:prstGeom prst="rect">
            <a:avLst/>
          </a:prstGeom>
          <a:noFill/>
        </p:spPr>
        <p:txBody>
          <a:bodyPr wrap="square" rtlCol="0">
            <a:spAutoFit/>
          </a:bodyPr>
          <a:lstStyle/>
          <a:p>
            <a:pPr algn="just"/>
            <a:r>
              <a:rPr lang="tr-TR" sz="1400" b="1" dirty="0">
                <a:solidFill>
                  <a:srgbClr val="FF0000"/>
                </a:solidFill>
                <a:latin typeface="Arial" pitchFamily="34" charset="0"/>
                <a:cs typeface="Arial" pitchFamily="34" charset="0"/>
              </a:rPr>
              <a:t>Zonguldak-Gökçebey Dere</a:t>
            </a:r>
            <a:endParaRPr lang="tr-TR" sz="1400" b="1" dirty="0">
              <a:solidFill>
                <a:prstClr val="black"/>
              </a:solidFill>
            </a:endParaRPr>
          </a:p>
        </p:txBody>
      </p:sp>
      <p:sp>
        <p:nvSpPr>
          <p:cNvPr id="9" name="Metin kutusu 8"/>
          <p:cNvSpPr txBox="1"/>
          <p:nvPr/>
        </p:nvSpPr>
        <p:spPr>
          <a:xfrm>
            <a:off x="5893793" y="1834725"/>
            <a:ext cx="3168352" cy="400110"/>
          </a:xfrm>
          <a:prstGeom prst="rect">
            <a:avLst/>
          </a:prstGeom>
          <a:noFill/>
        </p:spPr>
        <p:txBody>
          <a:bodyPr wrap="square" rtlCol="0">
            <a:spAutoFit/>
          </a:bodyPr>
          <a:lstStyle/>
          <a:p>
            <a:pPr algn="just"/>
            <a:r>
              <a:rPr lang="tr-TR" sz="2000" b="1" dirty="0">
                <a:solidFill>
                  <a:srgbClr val="0000FF"/>
                </a:solidFill>
                <a:latin typeface="Arial" pitchFamily="34" charset="0"/>
                <a:cs typeface="Arial" pitchFamily="34" charset="0"/>
              </a:rPr>
              <a:t>Taş </a:t>
            </a:r>
            <a:r>
              <a:rPr lang="tr-TR" sz="2000" b="1" dirty="0" err="1">
                <a:solidFill>
                  <a:srgbClr val="0000FF"/>
                </a:solidFill>
                <a:latin typeface="Arial" pitchFamily="34" charset="0"/>
                <a:cs typeface="Arial" pitchFamily="34" charset="0"/>
              </a:rPr>
              <a:t>Tahkimatlı</a:t>
            </a:r>
            <a:r>
              <a:rPr lang="tr-TR" sz="2000" b="1" dirty="0">
                <a:solidFill>
                  <a:srgbClr val="0000FF"/>
                </a:solidFill>
                <a:latin typeface="Arial" pitchFamily="34" charset="0"/>
                <a:cs typeface="Arial" pitchFamily="34" charset="0"/>
              </a:rPr>
              <a:t> Kanal</a:t>
            </a:r>
            <a:endParaRPr lang="tr-TR" sz="2000" b="1" dirty="0">
              <a:solidFill>
                <a:prstClr val="black"/>
              </a:solidFill>
            </a:endParaRPr>
          </a:p>
        </p:txBody>
      </p:sp>
      <p:pic>
        <p:nvPicPr>
          <p:cNvPr id="2050" name="Picture 2" descr="F:\foto tesis\TAŞKIN KONTROL TESİS\amasya taşova yeşilırma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504" y="1036973"/>
            <a:ext cx="4818112" cy="2710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79861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723392" y="1065906"/>
            <a:ext cx="8568952" cy="369332"/>
          </a:xfrm>
          <a:prstGeom prst="rect">
            <a:avLst/>
          </a:prstGeom>
        </p:spPr>
        <p:txBody>
          <a:bodyPr wrap="square">
            <a:spAutoFit/>
          </a:bodyPr>
          <a:lstStyle/>
          <a:p>
            <a:pPr algn="just"/>
            <a:r>
              <a:rPr lang="tr-TR" b="1" dirty="0">
                <a:solidFill>
                  <a:srgbClr val="000099"/>
                </a:solidFill>
                <a:latin typeface="Arial" charset="0"/>
              </a:rPr>
              <a:t>	</a:t>
            </a:r>
          </a:p>
        </p:txBody>
      </p:sp>
      <p:sp>
        <p:nvSpPr>
          <p:cNvPr id="9" name="8 Dikdörtgen"/>
          <p:cNvSpPr/>
          <p:nvPr/>
        </p:nvSpPr>
        <p:spPr>
          <a:xfrm>
            <a:off x="498848" y="1263534"/>
            <a:ext cx="8928992" cy="3477875"/>
          </a:xfrm>
          <a:prstGeom prst="rect">
            <a:avLst/>
          </a:prstGeom>
        </p:spPr>
        <p:txBody>
          <a:bodyPr wrap="square">
            <a:spAutoFit/>
          </a:bodyPr>
          <a:lstStyle/>
          <a:p>
            <a:pPr algn="just"/>
            <a:r>
              <a:rPr lang="tr-TR" sz="2000" b="1" dirty="0">
                <a:solidFill>
                  <a:srgbClr val="FF0000"/>
                </a:solidFill>
                <a:latin typeface="Arial" pitchFamily="34" charset="0"/>
                <a:cs typeface="Arial" pitchFamily="34" charset="0"/>
              </a:rPr>
              <a:t>6200</a:t>
            </a:r>
            <a:r>
              <a:rPr lang="tr-TR" sz="2000" dirty="0">
                <a:solidFill>
                  <a:prstClr val="black"/>
                </a:solidFill>
                <a:latin typeface="Arial" pitchFamily="34" charset="0"/>
                <a:cs typeface="Arial" pitchFamily="34" charset="0"/>
              </a:rPr>
              <a:t> </a:t>
            </a:r>
            <a:r>
              <a:rPr lang="tr-TR" sz="2000" dirty="0">
                <a:solidFill>
                  <a:srgbClr val="0000FF"/>
                </a:solidFill>
                <a:latin typeface="Arial" pitchFamily="34" charset="0"/>
                <a:cs typeface="Arial" pitchFamily="34" charset="0"/>
              </a:rPr>
              <a:t>Sayılı Teşkilat Kanununun 2. madde</a:t>
            </a:r>
          </a:p>
          <a:p>
            <a:pPr algn="just"/>
            <a:r>
              <a:rPr lang="tr-TR" sz="2000" dirty="0">
                <a:solidFill>
                  <a:srgbClr val="0000FF"/>
                </a:solidFill>
                <a:latin typeface="Arial" pitchFamily="34" charset="0"/>
                <a:cs typeface="Arial" pitchFamily="34" charset="0"/>
              </a:rPr>
              <a:t>a) bendinde; </a:t>
            </a:r>
            <a:endParaRPr lang="tr-TR" sz="2000" b="1" dirty="0">
              <a:solidFill>
                <a:srgbClr val="0000FF"/>
              </a:solidFill>
              <a:latin typeface="Arial" pitchFamily="34" charset="0"/>
              <a:cs typeface="Arial" pitchFamily="34" charset="0"/>
            </a:endParaRPr>
          </a:p>
          <a:p>
            <a:pPr algn="just"/>
            <a:r>
              <a:rPr lang="tr-TR" sz="2000" b="1" dirty="0">
                <a:solidFill>
                  <a:srgbClr val="0000FF"/>
                </a:solidFill>
                <a:latin typeface="Arial" pitchFamily="34" charset="0"/>
                <a:cs typeface="Arial" pitchFamily="34" charset="0"/>
              </a:rPr>
              <a:t>'</a:t>
            </a:r>
            <a:r>
              <a:rPr lang="tr-TR" sz="2000" b="1" dirty="0">
                <a:solidFill>
                  <a:srgbClr val="FF0000"/>
                </a:solidFill>
                <a:latin typeface="Arial" pitchFamily="34" charset="0"/>
                <a:cs typeface="Arial" pitchFamily="34" charset="0"/>
              </a:rPr>
              <a:t>'Taşkın sular ve sellere karşı koruyucu tesisler meydana getirmek</a:t>
            </a:r>
            <a:r>
              <a:rPr lang="tr-TR" sz="2000" b="1" dirty="0">
                <a:solidFill>
                  <a:srgbClr val="0000FF"/>
                </a:solidFill>
                <a:latin typeface="Arial" pitchFamily="34" charset="0"/>
                <a:cs typeface="Arial" pitchFamily="34" charset="0"/>
              </a:rPr>
              <a:t>'' </a:t>
            </a:r>
          </a:p>
          <a:p>
            <a:pPr algn="just"/>
            <a:endParaRPr lang="tr-TR" sz="2000" dirty="0">
              <a:solidFill>
                <a:srgbClr val="0000FF"/>
              </a:solidFill>
              <a:latin typeface="Arial" pitchFamily="34" charset="0"/>
              <a:cs typeface="Arial" pitchFamily="34" charset="0"/>
            </a:endParaRPr>
          </a:p>
          <a:p>
            <a:pPr algn="just"/>
            <a:r>
              <a:rPr lang="tr-TR" sz="2000" dirty="0">
                <a:solidFill>
                  <a:srgbClr val="0000FF"/>
                </a:solidFill>
                <a:latin typeface="Arial" pitchFamily="34" charset="0"/>
                <a:cs typeface="Arial" pitchFamily="34" charset="0"/>
              </a:rPr>
              <a:t>hususu, DSİ Genel Müdürlüğü’ne </a:t>
            </a:r>
            <a:r>
              <a:rPr lang="tr-TR" sz="2000" b="1" dirty="0">
                <a:solidFill>
                  <a:srgbClr val="FF0000"/>
                </a:solidFill>
                <a:latin typeface="Arial" pitchFamily="34" charset="0"/>
                <a:cs typeface="Arial" pitchFamily="34" charset="0"/>
              </a:rPr>
              <a:t>birinci vazife</a:t>
            </a:r>
            <a:r>
              <a:rPr lang="tr-TR" sz="2000" b="1" dirty="0">
                <a:solidFill>
                  <a:srgbClr val="0000FF"/>
                </a:solidFill>
                <a:latin typeface="Arial" pitchFamily="34" charset="0"/>
                <a:cs typeface="Arial" pitchFamily="34" charset="0"/>
              </a:rPr>
              <a:t> </a:t>
            </a:r>
            <a:r>
              <a:rPr lang="tr-TR" sz="2000" dirty="0">
                <a:solidFill>
                  <a:srgbClr val="0000FF"/>
                </a:solidFill>
                <a:latin typeface="Arial" pitchFamily="34" charset="0"/>
                <a:cs typeface="Arial" pitchFamily="34" charset="0"/>
              </a:rPr>
              <a:t>olarak verilmiştir.</a:t>
            </a:r>
          </a:p>
          <a:p>
            <a:pPr algn="just"/>
            <a:endParaRPr lang="tr-TR" sz="2000" dirty="0">
              <a:solidFill>
                <a:srgbClr val="0000FF"/>
              </a:solidFill>
              <a:latin typeface="Arial" pitchFamily="34" charset="0"/>
              <a:cs typeface="Arial" pitchFamily="34" charset="0"/>
            </a:endParaRPr>
          </a:p>
          <a:p>
            <a:pPr algn="just"/>
            <a:r>
              <a:rPr lang="tr-TR" sz="2000" dirty="0">
                <a:solidFill>
                  <a:srgbClr val="0000FF"/>
                </a:solidFill>
                <a:latin typeface="Arial" pitchFamily="34" charset="0"/>
                <a:cs typeface="Arial" pitchFamily="34" charset="0"/>
              </a:rPr>
              <a:t>Ayrıca, f) bendinde;</a:t>
            </a:r>
          </a:p>
          <a:p>
            <a:pPr algn="just"/>
            <a:r>
              <a:rPr lang="tr-TR" sz="2000" b="1" dirty="0">
                <a:solidFill>
                  <a:srgbClr val="0000FF"/>
                </a:solidFill>
                <a:latin typeface="Arial" pitchFamily="34" charset="0"/>
                <a:cs typeface="Arial" pitchFamily="34" charset="0"/>
              </a:rPr>
              <a:t>Akar sularda ıslahat yapmak ve </a:t>
            </a:r>
            <a:r>
              <a:rPr lang="tr-TR" sz="2000" b="1" dirty="0" err="1">
                <a:solidFill>
                  <a:srgbClr val="0000FF"/>
                </a:solidFill>
                <a:latin typeface="Arial" panose="020B0604020202020204" pitchFamily="34" charset="0"/>
                <a:cs typeface="Arial" panose="020B0604020202020204" pitchFamily="34" charset="0"/>
              </a:rPr>
              <a:t>icabedenleri</a:t>
            </a:r>
            <a:r>
              <a:rPr lang="tr-TR" sz="2000" b="1" dirty="0">
                <a:solidFill>
                  <a:srgbClr val="0000FF"/>
                </a:solidFill>
                <a:latin typeface="Arial" panose="020B0604020202020204" pitchFamily="34" charset="0"/>
                <a:cs typeface="Arial" panose="020B0604020202020204" pitchFamily="34" charset="0"/>
              </a:rPr>
              <a:t> seyrüsefere elverişli hale getirmek;</a:t>
            </a:r>
          </a:p>
          <a:p>
            <a:pPr algn="just"/>
            <a:endParaRPr lang="tr-TR" sz="2000" dirty="0">
              <a:solidFill>
                <a:srgbClr val="0000FF"/>
              </a:solidFill>
              <a:latin typeface="Arial" panose="020B0604020202020204" pitchFamily="34" charset="0"/>
              <a:cs typeface="Arial" panose="020B0604020202020204" pitchFamily="34" charset="0"/>
            </a:endParaRPr>
          </a:p>
          <a:p>
            <a:pPr algn="just"/>
            <a:r>
              <a:rPr lang="tr-TR" sz="2000" dirty="0">
                <a:solidFill>
                  <a:srgbClr val="0000FF"/>
                </a:solidFill>
                <a:latin typeface="Arial" panose="020B0604020202020204" pitchFamily="34" charset="0"/>
                <a:cs typeface="Arial" panose="020B0604020202020204" pitchFamily="34" charset="0"/>
              </a:rPr>
              <a:t>vazifesi de DSİ Genel Müdürlüğü’ne verilmiştir.</a:t>
            </a:r>
          </a:p>
        </p:txBody>
      </p:sp>
      <p:sp>
        <p:nvSpPr>
          <p:cNvPr id="7" name="Unvan 6">
            <a:extLst>
              <a:ext uri="{FF2B5EF4-FFF2-40B4-BE49-F238E27FC236}">
                <a16:creationId xmlns:a16="http://schemas.microsoft.com/office/drawing/2014/main" id="{F8FCD7EB-0B43-4950-9849-C4417DD93657}"/>
              </a:ext>
            </a:extLst>
          </p:cNvPr>
          <p:cNvSpPr>
            <a:spLocks noGrp="1"/>
          </p:cNvSpPr>
          <p:nvPr>
            <p:ph type="title"/>
          </p:nvPr>
        </p:nvSpPr>
        <p:spPr>
          <a:xfrm>
            <a:off x="849313" y="253970"/>
            <a:ext cx="8229600" cy="400110"/>
          </a:xfrm>
          <a:prstGeom prst="rect">
            <a:avLst/>
          </a:prstGeom>
        </p:spPr>
        <p:txBody>
          <a:bodyPr wrap="square">
            <a:spAutoFit/>
          </a:bodyPr>
          <a:lstStyle/>
          <a:p>
            <a:r>
              <a:rPr lang="en-US" sz="2000" b="1" dirty="0">
                <a:solidFill>
                  <a:srgbClr val="FF0000"/>
                </a:solidFill>
                <a:latin typeface="Arial" pitchFamily="34" charset="0"/>
                <a:ea typeface="Times New Roman" pitchFamily="18" charset="0"/>
                <a:cs typeface="Arial" pitchFamily="34" charset="0"/>
              </a:rPr>
              <a:t>T</a:t>
            </a:r>
            <a:r>
              <a:rPr lang="tr-TR" sz="2000" b="1" dirty="0">
                <a:solidFill>
                  <a:srgbClr val="FF0000"/>
                </a:solidFill>
                <a:latin typeface="Arial" pitchFamily="34" charset="0"/>
                <a:ea typeface="Times New Roman" pitchFamily="18" charset="0"/>
                <a:cs typeface="Arial" pitchFamily="34" charset="0"/>
              </a:rPr>
              <a:t>AŞKIN VE RÜSUBAT </a:t>
            </a:r>
            <a:r>
              <a:rPr lang="en-US" sz="2000" b="1" dirty="0">
                <a:solidFill>
                  <a:srgbClr val="FF0000"/>
                </a:solidFill>
                <a:latin typeface="Arial" pitchFamily="34" charset="0"/>
                <a:ea typeface="Times New Roman" pitchFamily="18" charset="0"/>
                <a:cs typeface="Arial" pitchFamily="34" charset="0"/>
              </a:rPr>
              <a:t>KONTROLÜ</a:t>
            </a:r>
            <a:r>
              <a:rPr lang="tr-TR" sz="2000" b="1" dirty="0">
                <a:solidFill>
                  <a:srgbClr val="FF0000"/>
                </a:solidFill>
                <a:latin typeface="Arial" pitchFamily="34" charset="0"/>
                <a:ea typeface="Times New Roman" pitchFamily="18" charset="0"/>
                <a:cs typeface="Arial" pitchFamily="34" charset="0"/>
              </a:rPr>
              <a:t> ÇALIŞMALARI</a:t>
            </a:r>
            <a:endParaRPr lang="tr-TR" sz="2000" dirty="0"/>
          </a:p>
        </p:txBody>
      </p:sp>
    </p:spTree>
    <p:extLst>
      <p:ext uri="{BB962C8B-B14F-4D97-AF65-F5344CB8AC3E}">
        <p14:creationId xmlns:p14="http://schemas.microsoft.com/office/powerpoint/2010/main" val="3987985897"/>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foto tesis\TAŞKIN KONTROL TESİS\Antalya Aksu Çayı 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8872" y="1700809"/>
            <a:ext cx="4554128" cy="3118427"/>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F:\foto tesis\TAŞKIN KONTROL TESİS\Antalya Aksu Çayı.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71340" y="3068960"/>
            <a:ext cx="4518165" cy="3118427"/>
          </a:xfrm>
          <a:prstGeom prst="rect">
            <a:avLst/>
          </a:prstGeom>
          <a:noFill/>
          <a:extLst>
            <a:ext uri="{909E8E84-426E-40DD-AFC4-6F175D3DCCD1}">
              <a14:hiddenFill xmlns:a14="http://schemas.microsoft.com/office/drawing/2010/main">
                <a:solidFill>
                  <a:srgbClr val="FFFFFF"/>
                </a:solidFill>
              </a14:hiddenFill>
            </a:ext>
          </a:extLst>
        </p:spPr>
      </p:pic>
      <p:sp>
        <p:nvSpPr>
          <p:cNvPr id="6" name="Dikdörtgen 5"/>
          <p:cNvSpPr/>
          <p:nvPr/>
        </p:nvSpPr>
        <p:spPr>
          <a:xfrm>
            <a:off x="2000673" y="179071"/>
            <a:ext cx="5477297" cy="462431"/>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sp>
        <p:nvSpPr>
          <p:cNvPr id="7" name="9 Dikdörtgen"/>
          <p:cNvSpPr/>
          <p:nvPr/>
        </p:nvSpPr>
        <p:spPr>
          <a:xfrm>
            <a:off x="1853151" y="5121189"/>
            <a:ext cx="392472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Antalya-Alara Çayı</a:t>
            </a:r>
            <a:endParaRPr lang="tr-TR" sz="1400" dirty="0">
              <a:solidFill>
                <a:srgbClr val="FF0000"/>
              </a:solidFill>
              <a:latin typeface="Arial" pitchFamily="34" charset="0"/>
              <a:cs typeface="Arial" pitchFamily="34" charset="0"/>
            </a:endParaRPr>
          </a:p>
        </p:txBody>
      </p:sp>
      <p:sp>
        <p:nvSpPr>
          <p:cNvPr id="8" name="Metin kutusu 7"/>
          <p:cNvSpPr txBox="1"/>
          <p:nvPr/>
        </p:nvSpPr>
        <p:spPr>
          <a:xfrm>
            <a:off x="5646245" y="2060848"/>
            <a:ext cx="3168352" cy="707886"/>
          </a:xfrm>
          <a:prstGeom prst="rect">
            <a:avLst/>
          </a:prstGeom>
          <a:noFill/>
        </p:spPr>
        <p:txBody>
          <a:bodyPr wrap="square" rtlCol="0">
            <a:spAutoFit/>
          </a:bodyPr>
          <a:lstStyle/>
          <a:p>
            <a:pPr algn="just"/>
            <a:r>
              <a:rPr lang="tr-TR" sz="2000" b="1" dirty="0">
                <a:solidFill>
                  <a:srgbClr val="0000FF"/>
                </a:solidFill>
                <a:latin typeface="Arial" pitchFamily="34" charset="0"/>
                <a:cs typeface="Arial" pitchFamily="34" charset="0"/>
              </a:rPr>
              <a:t>Taş </a:t>
            </a:r>
            <a:r>
              <a:rPr lang="tr-TR" sz="2000" b="1" dirty="0" err="1">
                <a:solidFill>
                  <a:srgbClr val="0000FF"/>
                </a:solidFill>
                <a:latin typeface="Arial" pitchFamily="34" charset="0"/>
                <a:cs typeface="Arial" pitchFamily="34" charset="0"/>
              </a:rPr>
              <a:t>Tahkimatlı</a:t>
            </a:r>
            <a:r>
              <a:rPr lang="tr-TR" sz="2000" b="1" dirty="0">
                <a:solidFill>
                  <a:srgbClr val="0000FF"/>
                </a:solidFill>
                <a:latin typeface="Arial" pitchFamily="34" charset="0"/>
                <a:cs typeface="Arial" pitchFamily="34" charset="0"/>
              </a:rPr>
              <a:t> Yatak Islahı ve Mendirek</a:t>
            </a:r>
            <a:endParaRPr lang="tr-TR" sz="2000" b="1" dirty="0">
              <a:solidFill>
                <a:prstClr val="black"/>
              </a:solidFill>
            </a:endParaRPr>
          </a:p>
        </p:txBody>
      </p:sp>
    </p:spTree>
    <p:extLst>
      <p:ext uri="{BB962C8B-B14F-4D97-AF65-F5344CB8AC3E}">
        <p14:creationId xmlns:p14="http://schemas.microsoft.com/office/powerpoint/2010/main" val="193404474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Teknik gezi-Trabzon 2008 086"/>
          <p:cNvPicPr>
            <a:picLocks noChangeAspect="1" noChangeArrowheads="1"/>
          </p:cNvPicPr>
          <p:nvPr/>
        </p:nvPicPr>
        <p:blipFill>
          <a:blip r:embed="rId3" cstate="print"/>
          <a:srcRect/>
          <a:stretch>
            <a:fillRect/>
          </a:stretch>
        </p:blipFill>
        <p:spPr bwMode="auto">
          <a:xfrm>
            <a:off x="463504" y="1772816"/>
            <a:ext cx="4480036" cy="2969782"/>
          </a:xfrm>
          <a:prstGeom prst="rect">
            <a:avLst/>
          </a:prstGeom>
          <a:ln>
            <a:noFill/>
          </a:ln>
          <a:effectLst/>
        </p:spPr>
      </p:pic>
      <p:pic>
        <p:nvPicPr>
          <p:cNvPr id="11" name="Picture 4"/>
          <p:cNvPicPr>
            <a:picLocks noChangeAspect="1" noChangeArrowheads="1"/>
          </p:cNvPicPr>
          <p:nvPr/>
        </p:nvPicPr>
        <p:blipFill>
          <a:blip r:embed="rId4" cstate="print"/>
          <a:srcRect/>
          <a:stretch>
            <a:fillRect/>
          </a:stretch>
        </p:blipFill>
        <p:spPr bwMode="auto">
          <a:xfrm>
            <a:off x="4953000" y="2852936"/>
            <a:ext cx="4504313" cy="3309292"/>
          </a:xfrm>
          <a:prstGeom prst="rect">
            <a:avLst/>
          </a:prstGeom>
          <a:ln>
            <a:noFill/>
          </a:ln>
          <a:effectLst/>
        </p:spPr>
      </p:pic>
      <p:sp>
        <p:nvSpPr>
          <p:cNvPr id="14" name="Dikdörtgen 13"/>
          <p:cNvSpPr/>
          <p:nvPr/>
        </p:nvSpPr>
        <p:spPr>
          <a:xfrm>
            <a:off x="2238154" y="260649"/>
            <a:ext cx="5429693" cy="461665"/>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sp>
        <p:nvSpPr>
          <p:cNvPr id="8" name="9 Dikdörtgen"/>
          <p:cNvSpPr/>
          <p:nvPr/>
        </p:nvSpPr>
        <p:spPr>
          <a:xfrm>
            <a:off x="992560" y="4941169"/>
            <a:ext cx="2952328"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Trabzon-</a:t>
            </a:r>
            <a:r>
              <a:rPr lang="tr-TR" sz="1400" b="1" dirty="0" err="1">
                <a:solidFill>
                  <a:srgbClr val="FF0000"/>
                </a:solidFill>
                <a:latin typeface="Arial" pitchFamily="34" charset="0"/>
                <a:cs typeface="Arial" pitchFamily="34" charset="0"/>
              </a:rPr>
              <a:t>Uzungöl</a:t>
            </a:r>
            <a:r>
              <a:rPr lang="tr-TR" sz="1400" b="1" dirty="0">
                <a:solidFill>
                  <a:srgbClr val="FF0000"/>
                </a:solidFill>
                <a:latin typeface="Arial" pitchFamily="34" charset="0"/>
                <a:cs typeface="Arial" pitchFamily="34" charset="0"/>
              </a:rPr>
              <a:t>-</a:t>
            </a:r>
            <a:r>
              <a:rPr lang="tr-TR" sz="1400" b="1" dirty="0" err="1">
                <a:solidFill>
                  <a:srgbClr val="FF0000"/>
                </a:solidFill>
                <a:latin typeface="Arial" pitchFamily="34" charset="0"/>
                <a:cs typeface="Arial" pitchFamily="34" charset="0"/>
              </a:rPr>
              <a:t>Haldizen</a:t>
            </a:r>
            <a:r>
              <a:rPr lang="tr-TR" sz="1400" b="1" dirty="0">
                <a:solidFill>
                  <a:srgbClr val="FF0000"/>
                </a:solidFill>
                <a:latin typeface="Arial" pitchFamily="34" charset="0"/>
                <a:cs typeface="Arial" pitchFamily="34" charset="0"/>
              </a:rPr>
              <a:t> Dere </a:t>
            </a:r>
            <a:endParaRPr lang="tr-TR" sz="1400" dirty="0">
              <a:solidFill>
                <a:srgbClr val="FF0000"/>
              </a:solidFill>
              <a:latin typeface="Arial" pitchFamily="34" charset="0"/>
              <a:cs typeface="Arial" pitchFamily="34" charset="0"/>
            </a:endParaRPr>
          </a:p>
        </p:txBody>
      </p:sp>
      <p:sp>
        <p:nvSpPr>
          <p:cNvPr id="9" name="9 Dikdörtgen"/>
          <p:cNvSpPr/>
          <p:nvPr/>
        </p:nvSpPr>
        <p:spPr>
          <a:xfrm rot="10800000" flipH="1" flipV="1">
            <a:off x="5917848" y="6298396"/>
            <a:ext cx="3539465"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Muğla-Marmaris-Turunç </a:t>
            </a:r>
            <a:r>
              <a:rPr lang="tr-TR" sz="1400" b="1" dirty="0" err="1">
                <a:solidFill>
                  <a:srgbClr val="FF0000"/>
                </a:solidFill>
                <a:latin typeface="Arial" pitchFamily="34" charset="0"/>
                <a:cs typeface="Arial" pitchFamily="34" charset="0"/>
              </a:rPr>
              <a:t>Mh</a:t>
            </a:r>
            <a:r>
              <a:rPr lang="tr-TR" sz="1400" b="1" dirty="0">
                <a:solidFill>
                  <a:srgbClr val="FF0000"/>
                </a:solidFill>
                <a:latin typeface="Arial" pitchFamily="34" charset="0"/>
                <a:cs typeface="Arial" pitchFamily="34" charset="0"/>
              </a:rPr>
              <a:t>. </a:t>
            </a:r>
            <a:endParaRPr lang="tr-TR" sz="1400" dirty="0">
              <a:solidFill>
                <a:srgbClr val="FF0000"/>
              </a:solidFill>
              <a:latin typeface="Arial" pitchFamily="34" charset="0"/>
              <a:cs typeface="Arial" pitchFamily="34" charset="0"/>
            </a:endParaRPr>
          </a:p>
        </p:txBody>
      </p:sp>
      <p:sp>
        <p:nvSpPr>
          <p:cNvPr id="10" name="Dikdörtgen 9"/>
          <p:cNvSpPr/>
          <p:nvPr/>
        </p:nvSpPr>
        <p:spPr>
          <a:xfrm>
            <a:off x="200472" y="1017387"/>
            <a:ext cx="5073740" cy="461665"/>
          </a:xfrm>
          <a:prstGeom prst="rect">
            <a:avLst/>
          </a:prstGeom>
        </p:spPr>
        <p:txBody>
          <a:bodyPr wrap="square">
            <a:spAutoFit/>
          </a:bodyPr>
          <a:lstStyle/>
          <a:p>
            <a:pPr algn="just"/>
            <a:r>
              <a:rPr lang="tr-TR" sz="2400" b="1" dirty="0">
                <a:solidFill>
                  <a:srgbClr val="FF0000"/>
                </a:solidFill>
                <a:latin typeface="Arial" charset="0"/>
              </a:rPr>
              <a:t>	</a:t>
            </a:r>
            <a:r>
              <a:rPr lang="tr-TR" sz="2000" b="1" dirty="0" err="1">
                <a:solidFill>
                  <a:srgbClr val="0000FF"/>
                </a:solidFill>
                <a:latin typeface="Arial" charset="0"/>
              </a:rPr>
              <a:t>Kargir</a:t>
            </a:r>
            <a:r>
              <a:rPr lang="tr-TR" sz="2000" b="1" dirty="0">
                <a:solidFill>
                  <a:srgbClr val="0000FF"/>
                </a:solidFill>
                <a:latin typeface="Arial" charset="0"/>
              </a:rPr>
              <a:t> Duvar Uygulamaları</a:t>
            </a:r>
          </a:p>
        </p:txBody>
      </p:sp>
    </p:spTree>
    <p:extLst>
      <p:ext uri="{BB962C8B-B14F-4D97-AF65-F5344CB8AC3E}">
        <p14:creationId xmlns:p14="http://schemas.microsoft.com/office/powerpoint/2010/main" val="355104628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mcavusoglu\Desktop\16-türkiyede nehir düzenlemesi örnekler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4529" y="2276872"/>
            <a:ext cx="4416491" cy="3312368"/>
          </a:xfrm>
          <a:prstGeom prst="rect">
            <a:avLst/>
          </a:prstGeom>
          <a:noFill/>
          <a:extLst>
            <a:ext uri="{909E8E84-426E-40DD-AFC4-6F175D3DCCD1}">
              <a14:hiddenFill xmlns:a14="http://schemas.microsoft.com/office/drawing/2010/main">
                <a:solidFill>
                  <a:srgbClr val="FFFFFF"/>
                </a:solidFill>
              </a14:hiddenFill>
            </a:ext>
          </a:extLst>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7057" y="1196752"/>
            <a:ext cx="3707223" cy="4942964"/>
          </a:xfrm>
          <a:prstGeom prst="rect">
            <a:avLst/>
          </a:prstGeom>
        </p:spPr>
      </p:pic>
      <p:sp>
        <p:nvSpPr>
          <p:cNvPr id="7" name="9 Dikdörtgen"/>
          <p:cNvSpPr/>
          <p:nvPr/>
        </p:nvSpPr>
        <p:spPr>
          <a:xfrm>
            <a:off x="6104786" y="6132564"/>
            <a:ext cx="2952670"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İzmir-Gümüldür- Şeytan Dere</a:t>
            </a:r>
            <a:endParaRPr lang="tr-TR" sz="1400" dirty="0">
              <a:solidFill>
                <a:srgbClr val="FF0000"/>
              </a:solidFill>
              <a:latin typeface="Arial" pitchFamily="34" charset="0"/>
              <a:cs typeface="Arial" pitchFamily="34" charset="0"/>
            </a:endParaRPr>
          </a:p>
        </p:txBody>
      </p:sp>
      <p:sp>
        <p:nvSpPr>
          <p:cNvPr id="8" name="9 Dikdörtgen"/>
          <p:cNvSpPr/>
          <p:nvPr/>
        </p:nvSpPr>
        <p:spPr>
          <a:xfrm>
            <a:off x="1667946" y="5589241"/>
            <a:ext cx="2411762"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Bursa </a:t>
            </a:r>
            <a:r>
              <a:rPr lang="tr-TR" sz="1400" b="1" dirty="0" err="1">
                <a:solidFill>
                  <a:srgbClr val="FF0000"/>
                </a:solidFill>
                <a:latin typeface="Arial" pitchFamily="34" charset="0"/>
                <a:cs typeface="Arial" pitchFamily="34" charset="0"/>
              </a:rPr>
              <a:t>Şehiriçi</a:t>
            </a:r>
            <a:r>
              <a:rPr lang="tr-TR" sz="1400" b="1" dirty="0">
                <a:solidFill>
                  <a:srgbClr val="FF0000"/>
                </a:solidFill>
                <a:latin typeface="Arial" pitchFamily="34" charset="0"/>
                <a:cs typeface="Arial" pitchFamily="34" charset="0"/>
              </a:rPr>
              <a:t> Deresi</a:t>
            </a:r>
            <a:endParaRPr lang="tr-TR" sz="1400" dirty="0">
              <a:solidFill>
                <a:srgbClr val="FF0000"/>
              </a:solidFill>
              <a:latin typeface="Arial" pitchFamily="34" charset="0"/>
              <a:cs typeface="Arial" pitchFamily="34" charset="0"/>
            </a:endParaRPr>
          </a:p>
        </p:txBody>
      </p:sp>
      <p:sp>
        <p:nvSpPr>
          <p:cNvPr id="9" name="Dikdörtgen 8"/>
          <p:cNvSpPr/>
          <p:nvPr/>
        </p:nvSpPr>
        <p:spPr>
          <a:xfrm>
            <a:off x="2000673" y="179071"/>
            <a:ext cx="5477297" cy="462431"/>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sp>
        <p:nvSpPr>
          <p:cNvPr id="10" name="Dikdörtgen 9"/>
          <p:cNvSpPr/>
          <p:nvPr/>
        </p:nvSpPr>
        <p:spPr>
          <a:xfrm>
            <a:off x="200472" y="1017387"/>
            <a:ext cx="5073740" cy="461665"/>
          </a:xfrm>
          <a:prstGeom prst="rect">
            <a:avLst/>
          </a:prstGeom>
        </p:spPr>
        <p:txBody>
          <a:bodyPr wrap="square">
            <a:spAutoFit/>
          </a:bodyPr>
          <a:lstStyle/>
          <a:p>
            <a:pPr algn="just"/>
            <a:r>
              <a:rPr lang="tr-TR" sz="2400" b="1" dirty="0">
                <a:solidFill>
                  <a:srgbClr val="FF0000"/>
                </a:solidFill>
                <a:latin typeface="Arial" charset="0"/>
              </a:rPr>
              <a:t>	</a:t>
            </a:r>
            <a:r>
              <a:rPr lang="tr-TR" sz="2000" b="1" dirty="0" err="1">
                <a:solidFill>
                  <a:srgbClr val="0000FF"/>
                </a:solidFill>
                <a:latin typeface="Arial" charset="0"/>
              </a:rPr>
              <a:t>Kargir</a:t>
            </a:r>
            <a:r>
              <a:rPr lang="tr-TR" sz="2000" b="1" dirty="0">
                <a:solidFill>
                  <a:srgbClr val="0000FF"/>
                </a:solidFill>
                <a:latin typeface="Arial" charset="0"/>
              </a:rPr>
              <a:t> Duvar Uygulamaları</a:t>
            </a:r>
          </a:p>
        </p:txBody>
      </p:sp>
    </p:spTree>
    <p:extLst>
      <p:ext uri="{BB962C8B-B14F-4D97-AF65-F5344CB8AC3E}">
        <p14:creationId xmlns:p14="http://schemas.microsoft.com/office/powerpoint/2010/main" val="314863052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etin kutusu 12"/>
          <p:cNvSpPr txBox="1"/>
          <p:nvPr/>
        </p:nvSpPr>
        <p:spPr>
          <a:xfrm>
            <a:off x="1064568" y="4365105"/>
            <a:ext cx="3168352" cy="307777"/>
          </a:xfrm>
          <a:prstGeom prst="rect">
            <a:avLst/>
          </a:prstGeom>
          <a:noFill/>
        </p:spPr>
        <p:txBody>
          <a:bodyPr wrap="square" rtlCol="0">
            <a:spAutoFit/>
          </a:bodyPr>
          <a:lstStyle/>
          <a:p>
            <a:pPr algn="just"/>
            <a:r>
              <a:rPr lang="tr-TR" sz="1400" b="1" dirty="0">
                <a:solidFill>
                  <a:srgbClr val="FF0000"/>
                </a:solidFill>
                <a:latin typeface="Arial" pitchFamily="34" charset="0"/>
                <a:cs typeface="Arial" pitchFamily="34" charset="0"/>
              </a:rPr>
              <a:t>Kastamonu-</a:t>
            </a:r>
            <a:r>
              <a:rPr lang="tr-TR" sz="1400" b="1" dirty="0" err="1">
                <a:solidFill>
                  <a:srgbClr val="FF0000"/>
                </a:solidFill>
                <a:latin typeface="Arial" pitchFamily="34" charset="0"/>
                <a:cs typeface="Arial" pitchFamily="34" charset="0"/>
              </a:rPr>
              <a:t>Karaçomak</a:t>
            </a:r>
            <a:r>
              <a:rPr lang="tr-TR" sz="1400" b="1" dirty="0">
                <a:solidFill>
                  <a:srgbClr val="FF0000"/>
                </a:solidFill>
                <a:latin typeface="Arial" pitchFamily="34" charset="0"/>
                <a:cs typeface="Arial" pitchFamily="34" charset="0"/>
              </a:rPr>
              <a:t> Deresi</a:t>
            </a:r>
            <a:endParaRPr lang="tr-TR" sz="1400" b="1" dirty="0">
              <a:solidFill>
                <a:prstClr val="black"/>
              </a:solidFill>
            </a:endParaRPr>
          </a:p>
        </p:txBody>
      </p:sp>
      <p:sp>
        <p:nvSpPr>
          <p:cNvPr id="15" name="Dikdörtgen 14"/>
          <p:cNvSpPr/>
          <p:nvPr/>
        </p:nvSpPr>
        <p:spPr>
          <a:xfrm>
            <a:off x="2238154" y="260649"/>
            <a:ext cx="5429693" cy="461665"/>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pic>
        <p:nvPicPr>
          <p:cNvPr id="9" name="İçerik Yer Tutucusu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2178" y="1498187"/>
            <a:ext cx="4390822" cy="2777748"/>
          </a:xfrm>
          <a:prstGeom prst="rect">
            <a:avLst/>
          </a:prstGeom>
        </p:spPr>
      </p:pic>
      <p:pic>
        <p:nvPicPr>
          <p:cNvPr id="3" name="Resim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88172" y="3212977"/>
            <a:ext cx="4392487" cy="2791151"/>
          </a:xfrm>
          <a:prstGeom prst="rect">
            <a:avLst/>
          </a:prstGeom>
        </p:spPr>
      </p:pic>
      <p:sp>
        <p:nvSpPr>
          <p:cNvPr id="12" name="Metin kutusu 11"/>
          <p:cNvSpPr txBox="1"/>
          <p:nvPr/>
        </p:nvSpPr>
        <p:spPr>
          <a:xfrm>
            <a:off x="5781092" y="6004128"/>
            <a:ext cx="3168352" cy="307777"/>
          </a:xfrm>
          <a:prstGeom prst="rect">
            <a:avLst/>
          </a:prstGeom>
          <a:noFill/>
        </p:spPr>
        <p:txBody>
          <a:bodyPr wrap="square" rtlCol="0">
            <a:spAutoFit/>
          </a:bodyPr>
          <a:lstStyle/>
          <a:p>
            <a:pPr algn="just"/>
            <a:r>
              <a:rPr lang="tr-TR" sz="1400" b="1" dirty="0">
                <a:solidFill>
                  <a:srgbClr val="FF0000"/>
                </a:solidFill>
                <a:latin typeface="Arial" pitchFamily="34" charset="0"/>
                <a:cs typeface="Arial" pitchFamily="34" charset="0"/>
              </a:rPr>
              <a:t>Muğla-Merkez-</a:t>
            </a:r>
            <a:r>
              <a:rPr lang="tr-TR" sz="1400" b="1" dirty="0" err="1">
                <a:solidFill>
                  <a:srgbClr val="FF0000"/>
                </a:solidFill>
                <a:latin typeface="Arial" pitchFamily="34" charset="0"/>
                <a:cs typeface="Arial" pitchFamily="34" charset="0"/>
              </a:rPr>
              <a:t>Karamuğla</a:t>
            </a:r>
            <a:r>
              <a:rPr lang="tr-TR" sz="1400" b="1" dirty="0">
                <a:solidFill>
                  <a:srgbClr val="FF0000"/>
                </a:solidFill>
                <a:latin typeface="Arial" pitchFamily="34" charset="0"/>
                <a:cs typeface="Arial" pitchFamily="34" charset="0"/>
              </a:rPr>
              <a:t> Deresi</a:t>
            </a:r>
            <a:endParaRPr lang="tr-TR" sz="1400" b="1" dirty="0">
              <a:solidFill>
                <a:prstClr val="black"/>
              </a:solidFill>
            </a:endParaRPr>
          </a:p>
        </p:txBody>
      </p:sp>
      <p:sp>
        <p:nvSpPr>
          <p:cNvPr id="14" name="Dikdörtgen 13"/>
          <p:cNvSpPr/>
          <p:nvPr/>
        </p:nvSpPr>
        <p:spPr>
          <a:xfrm>
            <a:off x="5601072" y="2060848"/>
            <a:ext cx="3528392" cy="707886"/>
          </a:xfrm>
          <a:prstGeom prst="rect">
            <a:avLst/>
          </a:prstGeom>
        </p:spPr>
        <p:txBody>
          <a:bodyPr wrap="square">
            <a:spAutoFit/>
          </a:bodyPr>
          <a:lstStyle/>
          <a:p>
            <a:pPr algn="just"/>
            <a:r>
              <a:rPr lang="tr-TR" sz="2000" b="1" dirty="0">
                <a:solidFill>
                  <a:srgbClr val="0000FF"/>
                </a:solidFill>
                <a:latin typeface="Arial" charset="0"/>
              </a:rPr>
              <a:t>Kılavuz (</a:t>
            </a:r>
            <a:r>
              <a:rPr lang="tr-TR" sz="2000" b="1" dirty="0" err="1">
                <a:solidFill>
                  <a:srgbClr val="0000FF"/>
                </a:solidFill>
                <a:latin typeface="Arial" charset="0"/>
              </a:rPr>
              <a:t>Rigol</a:t>
            </a:r>
            <a:r>
              <a:rPr lang="tr-TR" sz="2000" b="1" dirty="0">
                <a:solidFill>
                  <a:srgbClr val="0000FF"/>
                </a:solidFill>
                <a:latin typeface="Arial" charset="0"/>
              </a:rPr>
              <a:t>) Kanal Uygulamaları</a:t>
            </a:r>
          </a:p>
        </p:txBody>
      </p:sp>
    </p:spTree>
    <p:extLst>
      <p:ext uri="{BB962C8B-B14F-4D97-AF65-F5344CB8AC3E}">
        <p14:creationId xmlns:p14="http://schemas.microsoft.com/office/powerpoint/2010/main" val="2263372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d:\mcavusoglu\Desktop\ISPART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8505" y="1824198"/>
            <a:ext cx="4464495" cy="285500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sk"/>
          <p:cNvPicPr>
            <a:picLocks noChangeAspect="1" noChangeArrowheads="1"/>
          </p:cNvPicPr>
          <p:nvPr/>
        </p:nvPicPr>
        <p:blipFill>
          <a:blip r:embed="rId3"/>
          <a:srcRect/>
          <a:stretch>
            <a:fillRect/>
          </a:stretch>
        </p:blipFill>
        <p:spPr bwMode="auto">
          <a:xfrm>
            <a:off x="5008454" y="3212976"/>
            <a:ext cx="4409042" cy="2917416"/>
          </a:xfrm>
          <a:prstGeom prst="rect">
            <a:avLst/>
          </a:prstGeom>
          <a:noFill/>
          <a:ln w="9525">
            <a:noFill/>
            <a:miter lim="800000"/>
            <a:headEnd/>
            <a:tailEnd/>
          </a:ln>
        </p:spPr>
      </p:pic>
      <p:sp>
        <p:nvSpPr>
          <p:cNvPr id="10" name="Alt Başlık 2"/>
          <p:cNvSpPr txBox="1">
            <a:spLocks/>
          </p:cNvSpPr>
          <p:nvPr/>
        </p:nvSpPr>
        <p:spPr>
          <a:xfrm>
            <a:off x="5038934" y="2060848"/>
            <a:ext cx="4306554" cy="864096"/>
          </a:xfrm>
          <a:prstGeom prst="rect">
            <a:avLst/>
          </a:prstGeom>
        </p:spPr>
        <p:txBody>
          <a:bodyPr>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eaLnBrk="1" hangingPunct="1">
              <a:buNone/>
            </a:pPr>
            <a:r>
              <a:rPr lang="tr-TR" sz="2000" b="1" dirty="0" err="1">
                <a:solidFill>
                  <a:srgbClr val="0000FF"/>
                </a:solidFill>
                <a:latin typeface="Arial" pitchFamily="34" charset="0"/>
                <a:cs typeface="Arial" pitchFamily="34" charset="0"/>
              </a:rPr>
              <a:t>Hekzagonal</a:t>
            </a:r>
            <a:r>
              <a:rPr lang="tr-TR" sz="2000" b="1" dirty="0">
                <a:solidFill>
                  <a:srgbClr val="0000FF"/>
                </a:solidFill>
                <a:latin typeface="Arial" pitchFamily="34" charset="0"/>
                <a:cs typeface="Arial" pitchFamily="34" charset="0"/>
              </a:rPr>
              <a:t> Kaplama Kanallar</a:t>
            </a:r>
            <a:endParaRPr lang="tr-TR" sz="2000" b="1" dirty="0">
              <a:solidFill>
                <a:prstClr val="black"/>
              </a:solidFill>
            </a:endParaRPr>
          </a:p>
        </p:txBody>
      </p:sp>
      <p:sp>
        <p:nvSpPr>
          <p:cNvPr id="11" name="Dikdörtgen 10"/>
          <p:cNvSpPr/>
          <p:nvPr/>
        </p:nvSpPr>
        <p:spPr>
          <a:xfrm>
            <a:off x="2238154" y="260649"/>
            <a:ext cx="5429693" cy="461665"/>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sp>
        <p:nvSpPr>
          <p:cNvPr id="7" name="9 Dikdörtgen"/>
          <p:cNvSpPr/>
          <p:nvPr/>
        </p:nvSpPr>
        <p:spPr>
          <a:xfrm>
            <a:off x="1064568" y="4797153"/>
            <a:ext cx="2771802"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Isparta-</a:t>
            </a:r>
            <a:r>
              <a:rPr lang="tr-TR" sz="1400" b="1" dirty="0" err="1">
                <a:solidFill>
                  <a:srgbClr val="FF0000"/>
                </a:solidFill>
                <a:latin typeface="Arial" pitchFamily="34" charset="0"/>
                <a:cs typeface="Arial" pitchFamily="34" charset="0"/>
              </a:rPr>
              <a:t>Şehiriçi</a:t>
            </a:r>
            <a:r>
              <a:rPr lang="tr-TR" sz="1400" b="1" dirty="0">
                <a:solidFill>
                  <a:srgbClr val="FF0000"/>
                </a:solidFill>
                <a:latin typeface="Arial" pitchFamily="34" charset="0"/>
                <a:cs typeface="Arial" pitchFamily="34" charset="0"/>
              </a:rPr>
              <a:t> Deresi</a:t>
            </a:r>
            <a:endParaRPr lang="tr-TR" sz="1400" dirty="0">
              <a:solidFill>
                <a:srgbClr val="FF0000"/>
              </a:solidFill>
              <a:latin typeface="Arial" pitchFamily="34" charset="0"/>
              <a:cs typeface="Arial" pitchFamily="34" charset="0"/>
            </a:endParaRPr>
          </a:p>
        </p:txBody>
      </p:sp>
      <p:sp>
        <p:nvSpPr>
          <p:cNvPr id="9" name="9 Dikdörtgen"/>
          <p:cNvSpPr/>
          <p:nvPr/>
        </p:nvSpPr>
        <p:spPr>
          <a:xfrm>
            <a:off x="6393160" y="6130393"/>
            <a:ext cx="2771802"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Çankırı-</a:t>
            </a:r>
            <a:r>
              <a:rPr lang="tr-TR" sz="1400" b="1" dirty="0" err="1">
                <a:solidFill>
                  <a:srgbClr val="FF0000"/>
                </a:solidFill>
                <a:latin typeface="Arial" pitchFamily="34" charset="0"/>
                <a:cs typeface="Arial" pitchFamily="34" charset="0"/>
              </a:rPr>
              <a:t>Acıçay</a:t>
            </a:r>
            <a:endParaRPr lang="tr-TR" sz="1400"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3806359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72803" y="2691338"/>
            <a:ext cx="4516701" cy="2852001"/>
          </a:xfrm>
          <a:prstGeom prst="rect">
            <a:avLst/>
          </a:prstGeom>
        </p:spPr>
      </p:pic>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6496" y="1503592"/>
            <a:ext cx="4536504" cy="2852001"/>
          </a:xfrm>
          <a:prstGeom prst="rect">
            <a:avLst/>
          </a:prstGeom>
        </p:spPr>
      </p:pic>
      <p:sp>
        <p:nvSpPr>
          <p:cNvPr id="5" name="9 Dikdörtgen"/>
          <p:cNvSpPr/>
          <p:nvPr/>
        </p:nvSpPr>
        <p:spPr>
          <a:xfrm>
            <a:off x="5961112" y="5543339"/>
            <a:ext cx="2771802"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Adıyaman-Merkez-Ziyaret Çayı</a:t>
            </a:r>
            <a:endParaRPr lang="tr-TR" sz="1400" dirty="0">
              <a:solidFill>
                <a:srgbClr val="FF0000"/>
              </a:solidFill>
              <a:latin typeface="Arial" pitchFamily="34" charset="0"/>
              <a:cs typeface="Arial" pitchFamily="34" charset="0"/>
            </a:endParaRPr>
          </a:p>
        </p:txBody>
      </p:sp>
      <p:sp>
        <p:nvSpPr>
          <p:cNvPr id="6" name="9 Dikdörtgen"/>
          <p:cNvSpPr/>
          <p:nvPr/>
        </p:nvSpPr>
        <p:spPr>
          <a:xfrm>
            <a:off x="1208584" y="4437113"/>
            <a:ext cx="2771802"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Trabzon-Yıldızlı-Sera Gölü</a:t>
            </a:r>
            <a:endParaRPr lang="tr-TR" sz="1400" dirty="0">
              <a:solidFill>
                <a:srgbClr val="FF0000"/>
              </a:solidFill>
              <a:latin typeface="Arial" pitchFamily="34" charset="0"/>
              <a:cs typeface="Arial" pitchFamily="34" charset="0"/>
            </a:endParaRPr>
          </a:p>
        </p:txBody>
      </p:sp>
      <p:sp>
        <p:nvSpPr>
          <p:cNvPr id="7" name="Dikdörtgen 6"/>
          <p:cNvSpPr/>
          <p:nvPr/>
        </p:nvSpPr>
        <p:spPr>
          <a:xfrm>
            <a:off x="5071745" y="1556792"/>
            <a:ext cx="4318814" cy="707886"/>
          </a:xfrm>
          <a:prstGeom prst="rect">
            <a:avLst/>
          </a:prstGeom>
        </p:spPr>
        <p:txBody>
          <a:bodyPr wrap="square">
            <a:spAutoFit/>
          </a:bodyPr>
          <a:lstStyle/>
          <a:p>
            <a:pPr algn="ctr"/>
            <a:r>
              <a:rPr lang="tr-TR" sz="2000" b="1" dirty="0">
                <a:solidFill>
                  <a:srgbClr val="0000FF"/>
                </a:solidFill>
                <a:latin typeface="Arial" charset="0"/>
              </a:rPr>
              <a:t>Akarsu ıslahı ve rekreasyon alanları </a:t>
            </a:r>
          </a:p>
        </p:txBody>
      </p:sp>
      <p:sp>
        <p:nvSpPr>
          <p:cNvPr id="8" name="Dikdörtgen 7"/>
          <p:cNvSpPr/>
          <p:nvPr/>
        </p:nvSpPr>
        <p:spPr>
          <a:xfrm>
            <a:off x="2000673" y="179071"/>
            <a:ext cx="5477297" cy="462431"/>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spTree>
    <p:extLst>
      <p:ext uri="{BB962C8B-B14F-4D97-AF65-F5344CB8AC3E}">
        <p14:creationId xmlns:p14="http://schemas.microsoft.com/office/powerpoint/2010/main" val="406199217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1839" y="1364485"/>
            <a:ext cx="4483169" cy="3362378"/>
          </a:xfrm>
          <a:prstGeom prst="rect">
            <a:avLst/>
          </a:prstGeom>
        </p:spPr>
      </p:pic>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5008" y="2906497"/>
            <a:ext cx="4389796" cy="3292347"/>
          </a:xfrm>
          <a:prstGeom prst="rect">
            <a:avLst/>
          </a:prstGeom>
        </p:spPr>
      </p:pic>
      <p:sp>
        <p:nvSpPr>
          <p:cNvPr id="5" name="9 Dikdörtgen"/>
          <p:cNvSpPr/>
          <p:nvPr/>
        </p:nvSpPr>
        <p:spPr>
          <a:xfrm>
            <a:off x="1139092" y="5085185"/>
            <a:ext cx="3456384"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Trabzon-Of-Solaklı Vadisi Islahı</a:t>
            </a:r>
            <a:endParaRPr lang="tr-TR" sz="1400" dirty="0">
              <a:solidFill>
                <a:srgbClr val="FF0000"/>
              </a:solidFill>
              <a:latin typeface="Arial" pitchFamily="34" charset="0"/>
              <a:cs typeface="Arial" pitchFamily="34" charset="0"/>
            </a:endParaRPr>
          </a:p>
        </p:txBody>
      </p:sp>
      <p:sp>
        <p:nvSpPr>
          <p:cNvPr id="6" name="Dikdörtgen 5"/>
          <p:cNvSpPr/>
          <p:nvPr/>
        </p:nvSpPr>
        <p:spPr>
          <a:xfrm>
            <a:off x="5095990" y="1707609"/>
            <a:ext cx="4318814" cy="707886"/>
          </a:xfrm>
          <a:prstGeom prst="rect">
            <a:avLst/>
          </a:prstGeom>
        </p:spPr>
        <p:txBody>
          <a:bodyPr wrap="square">
            <a:spAutoFit/>
          </a:bodyPr>
          <a:lstStyle/>
          <a:p>
            <a:pPr algn="ctr"/>
            <a:r>
              <a:rPr lang="tr-TR" sz="2000" b="1" dirty="0">
                <a:solidFill>
                  <a:srgbClr val="0000FF"/>
                </a:solidFill>
                <a:latin typeface="Arial" charset="0"/>
              </a:rPr>
              <a:t>Akarsu ıslahı ve rekreasyon alanları </a:t>
            </a:r>
          </a:p>
        </p:txBody>
      </p:sp>
      <p:sp>
        <p:nvSpPr>
          <p:cNvPr id="7" name="9 Dikdörtgen"/>
          <p:cNvSpPr/>
          <p:nvPr/>
        </p:nvSpPr>
        <p:spPr>
          <a:xfrm>
            <a:off x="2269908" y="4726864"/>
            <a:ext cx="792088"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ÖNCE</a:t>
            </a:r>
            <a:endParaRPr lang="tr-TR" sz="1400" dirty="0">
              <a:solidFill>
                <a:srgbClr val="FF0000"/>
              </a:solidFill>
              <a:latin typeface="Arial" pitchFamily="34" charset="0"/>
              <a:cs typeface="Arial" pitchFamily="34" charset="0"/>
            </a:endParaRPr>
          </a:p>
        </p:txBody>
      </p:sp>
      <p:sp>
        <p:nvSpPr>
          <p:cNvPr id="8" name="9 Dikdörtgen"/>
          <p:cNvSpPr/>
          <p:nvPr/>
        </p:nvSpPr>
        <p:spPr>
          <a:xfrm>
            <a:off x="6753200" y="6198844"/>
            <a:ext cx="1155846"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SONRA</a:t>
            </a:r>
            <a:endParaRPr lang="tr-TR" sz="1400" dirty="0">
              <a:solidFill>
                <a:srgbClr val="FF0000"/>
              </a:solidFill>
              <a:latin typeface="Arial" pitchFamily="34" charset="0"/>
              <a:cs typeface="Arial" pitchFamily="34" charset="0"/>
            </a:endParaRPr>
          </a:p>
        </p:txBody>
      </p:sp>
      <p:sp>
        <p:nvSpPr>
          <p:cNvPr id="9" name="Dikdörtgen 8"/>
          <p:cNvSpPr/>
          <p:nvPr/>
        </p:nvSpPr>
        <p:spPr>
          <a:xfrm>
            <a:off x="2238154" y="260649"/>
            <a:ext cx="5429693" cy="461665"/>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spTree>
    <p:extLst>
      <p:ext uri="{BB962C8B-B14F-4D97-AF65-F5344CB8AC3E}">
        <p14:creationId xmlns:p14="http://schemas.microsoft.com/office/powerpoint/2010/main" val="138847091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2" y="1052736"/>
            <a:ext cx="4516511" cy="3384377"/>
          </a:xfrm>
          <a:prstGeom prst="rect">
            <a:avLst/>
          </a:prstGeom>
        </p:spPr>
      </p:pic>
      <p:sp>
        <p:nvSpPr>
          <p:cNvPr id="6" name="Metin kutusu 5"/>
          <p:cNvSpPr txBox="1"/>
          <p:nvPr/>
        </p:nvSpPr>
        <p:spPr>
          <a:xfrm>
            <a:off x="-159568" y="4437112"/>
            <a:ext cx="4752528" cy="738664"/>
          </a:xfrm>
          <a:prstGeom prst="rect">
            <a:avLst/>
          </a:prstGeom>
          <a:noFill/>
        </p:spPr>
        <p:txBody>
          <a:bodyPr wrap="square" rtlCol="0">
            <a:spAutoFit/>
          </a:bodyPr>
          <a:lstStyle/>
          <a:p>
            <a:pPr algn="ctr"/>
            <a:r>
              <a:rPr lang="tr-TR" sz="1400" b="1" dirty="0">
                <a:solidFill>
                  <a:srgbClr val="FF0000"/>
                </a:solidFill>
                <a:latin typeface="Arial" panose="020B0604020202020204" pitchFamily="34" charset="0"/>
                <a:cs typeface="Arial" panose="020B0604020202020204" pitchFamily="34" charset="0"/>
              </a:rPr>
              <a:t>Şırnak-Cizre / Dicle Nehri Islahı</a:t>
            </a:r>
          </a:p>
          <a:p>
            <a:pPr algn="ctr"/>
            <a:r>
              <a:rPr lang="tr-TR" sz="1400" b="1" dirty="0">
                <a:solidFill>
                  <a:srgbClr val="FF0000"/>
                </a:solidFill>
                <a:latin typeface="Arial" panose="020B0604020202020204" pitchFamily="34" charset="0"/>
                <a:cs typeface="Arial" panose="020B0604020202020204" pitchFamily="34" charset="0"/>
              </a:rPr>
              <a:t>Çalışmaların Başlangıcı</a:t>
            </a:r>
          </a:p>
          <a:p>
            <a:pPr algn="ctr"/>
            <a:r>
              <a:rPr lang="tr-TR" sz="1400" b="1" dirty="0">
                <a:solidFill>
                  <a:srgbClr val="FF0000"/>
                </a:solidFill>
                <a:latin typeface="Arial" panose="020B0604020202020204" pitchFamily="34" charset="0"/>
                <a:cs typeface="Arial" panose="020B0604020202020204" pitchFamily="34" charset="0"/>
              </a:rPr>
              <a:t>Ağustos 2016</a:t>
            </a:r>
          </a:p>
        </p:txBody>
      </p:sp>
      <p:pic>
        <p:nvPicPr>
          <p:cNvPr id="7" name="Resim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97512" y="2577650"/>
            <a:ext cx="4471842" cy="3350906"/>
          </a:xfrm>
          <a:prstGeom prst="rect">
            <a:avLst/>
          </a:prstGeom>
        </p:spPr>
      </p:pic>
      <p:sp>
        <p:nvSpPr>
          <p:cNvPr id="9" name="Dikdörtgen 8"/>
          <p:cNvSpPr/>
          <p:nvPr/>
        </p:nvSpPr>
        <p:spPr>
          <a:xfrm>
            <a:off x="2000673" y="179071"/>
            <a:ext cx="5477297" cy="462431"/>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sp>
        <p:nvSpPr>
          <p:cNvPr id="10" name="Metin kutusu 9"/>
          <p:cNvSpPr txBox="1"/>
          <p:nvPr/>
        </p:nvSpPr>
        <p:spPr>
          <a:xfrm>
            <a:off x="4739320" y="5951332"/>
            <a:ext cx="4752528" cy="738664"/>
          </a:xfrm>
          <a:prstGeom prst="rect">
            <a:avLst/>
          </a:prstGeom>
          <a:noFill/>
        </p:spPr>
        <p:txBody>
          <a:bodyPr wrap="square" rtlCol="0">
            <a:spAutoFit/>
          </a:bodyPr>
          <a:lstStyle/>
          <a:p>
            <a:pPr algn="ctr"/>
            <a:r>
              <a:rPr lang="tr-TR" sz="1400" b="1" dirty="0">
                <a:solidFill>
                  <a:srgbClr val="FF0000"/>
                </a:solidFill>
                <a:latin typeface="Arial" panose="020B0604020202020204" pitchFamily="34" charset="0"/>
                <a:cs typeface="Arial" panose="020B0604020202020204" pitchFamily="34" charset="0"/>
              </a:rPr>
              <a:t>Şırnak-Cizre / Dicle Nehri Islahı</a:t>
            </a:r>
          </a:p>
          <a:p>
            <a:pPr algn="ctr"/>
            <a:r>
              <a:rPr lang="tr-TR" sz="1400" b="1" dirty="0">
                <a:solidFill>
                  <a:srgbClr val="FF0000"/>
                </a:solidFill>
                <a:latin typeface="Arial" panose="020B0604020202020204" pitchFamily="34" charset="0"/>
                <a:cs typeface="Arial" panose="020B0604020202020204" pitchFamily="34" charset="0"/>
              </a:rPr>
              <a:t>Çalışmalar Sonrası</a:t>
            </a:r>
          </a:p>
          <a:p>
            <a:pPr algn="ctr"/>
            <a:r>
              <a:rPr lang="tr-TR" sz="1400" b="1" dirty="0">
                <a:solidFill>
                  <a:srgbClr val="FF0000"/>
                </a:solidFill>
                <a:latin typeface="Arial" panose="020B0604020202020204" pitchFamily="34" charset="0"/>
                <a:cs typeface="Arial" panose="020B0604020202020204" pitchFamily="34" charset="0"/>
              </a:rPr>
              <a:t>Nisan 2017</a:t>
            </a:r>
          </a:p>
        </p:txBody>
      </p:sp>
      <p:sp>
        <p:nvSpPr>
          <p:cNvPr id="11" name="Dikdörtgen 10"/>
          <p:cNvSpPr/>
          <p:nvPr/>
        </p:nvSpPr>
        <p:spPr>
          <a:xfrm>
            <a:off x="4953000" y="1124744"/>
            <a:ext cx="4318814" cy="707886"/>
          </a:xfrm>
          <a:prstGeom prst="rect">
            <a:avLst/>
          </a:prstGeom>
        </p:spPr>
        <p:txBody>
          <a:bodyPr wrap="square">
            <a:spAutoFit/>
          </a:bodyPr>
          <a:lstStyle/>
          <a:p>
            <a:pPr algn="ctr"/>
            <a:r>
              <a:rPr lang="tr-TR" sz="2000" b="1" dirty="0">
                <a:solidFill>
                  <a:srgbClr val="0000FF"/>
                </a:solidFill>
                <a:latin typeface="Arial" charset="0"/>
              </a:rPr>
              <a:t>Akarsu ıslahı ve rekreasyon alanları </a:t>
            </a:r>
          </a:p>
        </p:txBody>
      </p:sp>
    </p:spTree>
    <p:extLst>
      <p:ext uri="{BB962C8B-B14F-4D97-AF65-F5344CB8AC3E}">
        <p14:creationId xmlns:p14="http://schemas.microsoft.com/office/powerpoint/2010/main" val="18949025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ikdörtgen 8"/>
          <p:cNvSpPr/>
          <p:nvPr/>
        </p:nvSpPr>
        <p:spPr>
          <a:xfrm>
            <a:off x="2000673" y="179071"/>
            <a:ext cx="5477297" cy="462431"/>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sp>
        <p:nvSpPr>
          <p:cNvPr id="10" name="Metin kutusu 9"/>
          <p:cNvSpPr txBox="1"/>
          <p:nvPr/>
        </p:nvSpPr>
        <p:spPr>
          <a:xfrm>
            <a:off x="572096" y="4441913"/>
            <a:ext cx="3960440" cy="523220"/>
          </a:xfrm>
          <a:prstGeom prst="rect">
            <a:avLst/>
          </a:prstGeom>
          <a:noFill/>
        </p:spPr>
        <p:txBody>
          <a:bodyPr wrap="square" rtlCol="0">
            <a:spAutoFit/>
          </a:bodyPr>
          <a:lstStyle/>
          <a:p>
            <a:pPr algn="ctr"/>
            <a:r>
              <a:rPr lang="tr-TR" sz="1400" b="1" dirty="0" err="1">
                <a:solidFill>
                  <a:srgbClr val="FF0000"/>
                </a:solidFill>
                <a:latin typeface="Arial" panose="020B0604020202020204" pitchFamily="34" charset="0"/>
                <a:cs typeface="Arial" panose="020B0604020202020204" pitchFamily="34" charset="0"/>
              </a:rPr>
              <a:t>Karacaören</a:t>
            </a:r>
            <a:r>
              <a:rPr lang="tr-TR" sz="1400" b="1" dirty="0">
                <a:solidFill>
                  <a:srgbClr val="FF0000"/>
                </a:solidFill>
                <a:latin typeface="Arial" panose="020B0604020202020204" pitchFamily="34" charset="0"/>
                <a:cs typeface="Arial" panose="020B0604020202020204" pitchFamily="34" charset="0"/>
              </a:rPr>
              <a:t> Kuşaklama Kanalı / </a:t>
            </a:r>
          </a:p>
          <a:p>
            <a:pPr algn="ctr"/>
            <a:r>
              <a:rPr lang="tr-TR" sz="1400" b="1" dirty="0">
                <a:solidFill>
                  <a:srgbClr val="FF0000"/>
                </a:solidFill>
                <a:latin typeface="Arial" panose="020B0604020202020204" pitchFamily="34" charset="0"/>
                <a:cs typeface="Arial" panose="020B0604020202020204" pitchFamily="34" charset="0"/>
              </a:rPr>
              <a:t>Düziçi – Osmaniye (19.12.2012)</a:t>
            </a:r>
          </a:p>
        </p:txBody>
      </p:sp>
      <p:sp>
        <p:nvSpPr>
          <p:cNvPr id="12" name="Metin kutusu 11"/>
          <p:cNvSpPr txBox="1"/>
          <p:nvPr/>
        </p:nvSpPr>
        <p:spPr>
          <a:xfrm>
            <a:off x="36800" y="5733256"/>
            <a:ext cx="5148065" cy="523220"/>
          </a:xfrm>
          <a:prstGeom prst="rect">
            <a:avLst/>
          </a:prstGeom>
          <a:noFill/>
        </p:spPr>
        <p:txBody>
          <a:bodyPr wrap="square" rtlCol="0">
            <a:spAutoFit/>
          </a:bodyPr>
          <a:lstStyle/>
          <a:p>
            <a:pPr algn="ctr"/>
            <a:r>
              <a:rPr lang="tr-TR" sz="1400" b="1" dirty="0">
                <a:solidFill>
                  <a:srgbClr val="FF0000"/>
                </a:solidFill>
                <a:latin typeface="Arial" panose="020B0604020202020204" pitchFamily="34" charset="0"/>
                <a:cs typeface="Arial" panose="020B0604020202020204" pitchFamily="34" charset="0"/>
              </a:rPr>
              <a:t>Soyak Deresi ve </a:t>
            </a:r>
            <a:r>
              <a:rPr lang="tr-TR" sz="1400" b="1" dirty="0" err="1">
                <a:solidFill>
                  <a:srgbClr val="FF0000"/>
                </a:solidFill>
                <a:latin typeface="Arial" panose="020B0604020202020204" pitchFamily="34" charset="0"/>
                <a:cs typeface="Arial" panose="020B0604020202020204" pitchFamily="34" charset="0"/>
              </a:rPr>
              <a:t>Karacaören</a:t>
            </a:r>
            <a:r>
              <a:rPr lang="tr-TR" sz="1400" b="1" dirty="0">
                <a:solidFill>
                  <a:srgbClr val="FF0000"/>
                </a:solidFill>
                <a:latin typeface="Arial" panose="020B0604020202020204" pitchFamily="34" charset="0"/>
                <a:cs typeface="Arial" panose="020B0604020202020204" pitchFamily="34" charset="0"/>
              </a:rPr>
              <a:t> Kuşaklama Kanalı / </a:t>
            </a:r>
          </a:p>
          <a:p>
            <a:pPr algn="ctr"/>
            <a:r>
              <a:rPr lang="tr-TR" sz="1400" b="1" dirty="0">
                <a:solidFill>
                  <a:srgbClr val="FF0000"/>
                </a:solidFill>
                <a:latin typeface="Arial" panose="020B0604020202020204" pitchFamily="34" charset="0"/>
                <a:cs typeface="Arial" panose="020B0604020202020204" pitchFamily="34" charset="0"/>
              </a:rPr>
              <a:t>Düziçi – Osmaniye (10.01.2018)</a:t>
            </a:r>
          </a:p>
        </p:txBody>
      </p:sp>
      <p:pic>
        <p:nvPicPr>
          <p:cNvPr id="13" name="Resim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25008" y="3485012"/>
            <a:ext cx="4499992" cy="3374994"/>
          </a:xfrm>
          <a:prstGeom prst="rect">
            <a:avLst/>
          </a:prstGeom>
        </p:spPr>
      </p:pic>
      <p:pic>
        <p:nvPicPr>
          <p:cNvPr id="14" name="Resim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5274" y="1052737"/>
            <a:ext cx="4518903" cy="3389177"/>
          </a:xfrm>
          <a:prstGeom prst="rect">
            <a:avLst/>
          </a:prstGeom>
        </p:spPr>
      </p:pic>
    </p:spTree>
    <p:extLst>
      <p:ext uri="{BB962C8B-B14F-4D97-AF65-F5344CB8AC3E}">
        <p14:creationId xmlns:p14="http://schemas.microsoft.com/office/powerpoint/2010/main" val="1496336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ikdörtgen 8"/>
          <p:cNvSpPr/>
          <p:nvPr/>
        </p:nvSpPr>
        <p:spPr>
          <a:xfrm>
            <a:off x="2000673" y="179071"/>
            <a:ext cx="5477297" cy="462431"/>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sp>
        <p:nvSpPr>
          <p:cNvPr id="10" name="Metin kutusu 9"/>
          <p:cNvSpPr txBox="1"/>
          <p:nvPr/>
        </p:nvSpPr>
        <p:spPr>
          <a:xfrm>
            <a:off x="109854" y="4293096"/>
            <a:ext cx="5148065" cy="523220"/>
          </a:xfrm>
          <a:prstGeom prst="rect">
            <a:avLst/>
          </a:prstGeom>
          <a:noFill/>
        </p:spPr>
        <p:txBody>
          <a:bodyPr wrap="square" rtlCol="0">
            <a:spAutoFit/>
          </a:bodyPr>
          <a:lstStyle/>
          <a:p>
            <a:pPr algn="ctr"/>
            <a:r>
              <a:rPr lang="tr-TR" sz="1400" b="1" dirty="0">
                <a:solidFill>
                  <a:srgbClr val="FF0000"/>
                </a:solidFill>
                <a:latin typeface="Arial" panose="020B0604020202020204" pitchFamily="34" charset="0"/>
                <a:cs typeface="Arial" panose="020B0604020202020204" pitchFamily="34" charset="0"/>
              </a:rPr>
              <a:t>Bağlama Deresi </a:t>
            </a:r>
          </a:p>
          <a:p>
            <a:pPr algn="ctr"/>
            <a:r>
              <a:rPr lang="tr-TR" sz="1400" b="1" dirty="0">
                <a:solidFill>
                  <a:srgbClr val="FF0000"/>
                </a:solidFill>
                <a:latin typeface="Arial" panose="020B0604020202020204" pitchFamily="34" charset="0"/>
                <a:cs typeface="Arial" panose="020B0604020202020204" pitchFamily="34" charset="0"/>
              </a:rPr>
              <a:t>Düziçi – Osmaniye (23.01.2009)</a:t>
            </a:r>
          </a:p>
        </p:txBody>
      </p:sp>
      <p:sp>
        <p:nvSpPr>
          <p:cNvPr id="12" name="Metin kutusu 11"/>
          <p:cNvSpPr txBox="1"/>
          <p:nvPr/>
        </p:nvSpPr>
        <p:spPr>
          <a:xfrm>
            <a:off x="5847874" y="6148754"/>
            <a:ext cx="2803856" cy="523220"/>
          </a:xfrm>
          <a:prstGeom prst="rect">
            <a:avLst/>
          </a:prstGeom>
          <a:noFill/>
        </p:spPr>
        <p:txBody>
          <a:bodyPr wrap="square" rtlCol="0">
            <a:spAutoFit/>
          </a:bodyPr>
          <a:lstStyle/>
          <a:p>
            <a:pPr algn="ctr"/>
            <a:r>
              <a:rPr lang="tr-TR" sz="1400" b="1" dirty="0">
                <a:solidFill>
                  <a:srgbClr val="FF0000"/>
                </a:solidFill>
                <a:latin typeface="Arial" panose="020B0604020202020204" pitchFamily="34" charset="0"/>
                <a:cs typeface="Arial" panose="020B0604020202020204" pitchFamily="34" charset="0"/>
              </a:rPr>
              <a:t>Bağlama Deresi  </a:t>
            </a:r>
          </a:p>
          <a:p>
            <a:pPr algn="ctr"/>
            <a:r>
              <a:rPr lang="tr-TR" sz="1400" b="1" dirty="0">
                <a:solidFill>
                  <a:srgbClr val="FF0000"/>
                </a:solidFill>
                <a:latin typeface="Arial" panose="020B0604020202020204" pitchFamily="34" charset="0"/>
                <a:cs typeface="Arial" panose="020B0604020202020204" pitchFamily="34" charset="0"/>
              </a:rPr>
              <a:t>Düziçi – Osmaniye (10.01.2018)</a:t>
            </a:r>
          </a:p>
        </p:txBody>
      </p:sp>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81170" y="2938570"/>
            <a:ext cx="4537267" cy="3200312"/>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7844" y="980728"/>
            <a:ext cx="4532083" cy="3200312"/>
          </a:xfrm>
          <a:prstGeom prst="rect">
            <a:avLst/>
          </a:prstGeom>
        </p:spPr>
      </p:pic>
    </p:spTree>
    <p:extLst>
      <p:ext uri="{BB962C8B-B14F-4D97-AF65-F5344CB8AC3E}">
        <p14:creationId xmlns:p14="http://schemas.microsoft.com/office/powerpoint/2010/main" val="17579410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E0100BC1-BD85-41DD-8270-5C0D425B5404}"/>
              </a:ext>
            </a:extLst>
          </p:cNvPr>
          <p:cNvSpPr/>
          <p:nvPr/>
        </p:nvSpPr>
        <p:spPr>
          <a:xfrm>
            <a:off x="235670" y="1168925"/>
            <a:ext cx="9613769" cy="6063198"/>
          </a:xfrm>
          <a:prstGeom prst="rect">
            <a:avLst/>
          </a:prstGeom>
        </p:spPr>
        <p:txBody>
          <a:bodyPr wrap="square">
            <a:spAutoFit/>
          </a:bodyPr>
          <a:lstStyle/>
          <a:p>
            <a:pPr algn="just"/>
            <a:r>
              <a:rPr lang="tr-TR" dirty="0">
                <a:solidFill>
                  <a:srgbClr val="0000FF"/>
                </a:solidFill>
                <a:latin typeface="Arial" pitchFamily="34" charset="0"/>
                <a:cs typeface="Arial" pitchFamily="34" charset="0"/>
              </a:rPr>
              <a:t>15/07/2018 tarihli ve 4 numaralı Bakanlıklara Bağlı, İlgili, İlişkili Kurum ve Kuruluşlar ile Diğer Kurum ve Kuruluşların Teşkilatı Hakkında Cumhurbaşkanlığı Kararnamesi</a:t>
            </a:r>
          </a:p>
          <a:p>
            <a:pPr algn="just"/>
            <a:r>
              <a:rPr lang="tr-TR" dirty="0">
                <a:solidFill>
                  <a:srgbClr val="0000FF"/>
                </a:solidFill>
                <a:latin typeface="Arial" pitchFamily="34" charset="0"/>
                <a:cs typeface="Arial" pitchFamily="34" charset="0"/>
              </a:rPr>
              <a:t> </a:t>
            </a:r>
          </a:p>
          <a:p>
            <a:r>
              <a:rPr lang="tr-TR" dirty="0">
                <a:solidFill>
                  <a:srgbClr val="0000FF"/>
                </a:solidFill>
                <a:latin typeface="Arial" pitchFamily="34" charset="0"/>
                <a:cs typeface="Arial" pitchFamily="34" charset="0"/>
              </a:rPr>
              <a:t>MADDE 121- (1) Devlet Su İşleri Genel Müdürlüğünün görev ve yetkileri şunlardır:</a:t>
            </a:r>
          </a:p>
          <a:p>
            <a:r>
              <a:rPr lang="tr-TR" b="1" dirty="0">
                <a:solidFill>
                  <a:srgbClr val="FF0000"/>
                </a:solidFill>
                <a:latin typeface="Arial" panose="020B0604020202020204" pitchFamily="34" charset="0"/>
                <a:cs typeface="Arial" panose="020B0604020202020204" pitchFamily="34" charset="0"/>
              </a:rPr>
              <a:t>1.Taşkın sular ve sellere karşı koruyucu tesisler meydana getirmek</a:t>
            </a:r>
          </a:p>
          <a:p>
            <a:endParaRPr lang="tr-TR" dirty="0">
              <a:solidFill>
                <a:srgbClr val="FF0000"/>
              </a:solidFill>
              <a:latin typeface="Arial" panose="020B0604020202020204" pitchFamily="34" charset="0"/>
              <a:cs typeface="Arial" panose="020B0604020202020204" pitchFamily="34" charset="0"/>
            </a:endParaRPr>
          </a:p>
          <a:p>
            <a:pPr>
              <a:buFont typeface="+mj-lt"/>
              <a:buAutoNum type="arabicPeriod"/>
            </a:pPr>
            <a:endParaRPr lang="tr-TR" b="0" i="0" dirty="0">
              <a:solidFill>
                <a:srgbClr val="4F5155"/>
              </a:solidFill>
              <a:effectLst/>
              <a:latin typeface="Arial" panose="020B0604020202020204" pitchFamily="34" charset="0"/>
              <a:cs typeface="Arial" panose="020B0604020202020204" pitchFamily="34" charset="0"/>
            </a:endParaRPr>
          </a:p>
          <a:p>
            <a:r>
              <a:rPr lang="tr-TR" dirty="0">
                <a:solidFill>
                  <a:srgbClr val="0000FF"/>
                </a:solidFill>
                <a:latin typeface="Arial" pitchFamily="34" charset="0"/>
                <a:cs typeface="Arial" pitchFamily="34" charset="0"/>
              </a:rPr>
              <a:t>5216 Sayılı Büyükşehir Belediyesi Kanunu</a:t>
            </a:r>
          </a:p>
          <a:p>
            <a:endParaRPr lang="tr-TR" dirty="0">
              <a:solidFill>
                <a:srgbClr val="0000FF"/>
              </a:solidFill>
              <a:latin typeface="Arial" pitchFamily="34" charset="0"/>
              <a:cs typeface="Arial" pitchFamily="34" charset="0"/>
            </a:endParaRPr>
          </a:p>
          <a:p>
            <a:r>
              <a:rPr lang="tr-TR" dirty="0">
                <a:solidFill>
                  <a:srgbClr val="0000FF"/>
                </a:solidFill>
                <a:latin typeface="Arial" pitchFamily="34" charset="0"/>
                <a:cs typeface="Arial" pitchFamily="34" charset="0"/>
              </a:rPr>
              <a:t>Madde 7- Büyükşehir Belediyesinin (BB) görev, yetki ve sorumlulukları şunlardır:</a:t>
            </a:r>
          </a:p>
          <a:p>
            <a:r>
              <a:rPr lang="tr-TR" dirty="0">
                <a:solidFill>
                  <a:srgbClr val="FF0000"/>
                </a:solidFill>
                <a:latin typeface="Arial" panose="020B0604020202020204" pitchFamily="34" charset="0"/>
                <a:cs typeface="Arial" panose="020B0604020202020204" pitchFamily="34" charset="0"/>
              </a:rPr>
              <a:t>r) </a:t>
            </a:r>
            <a:r>
              <a:rPr lang="tr-TR" dirty="0">
                <a:solidFill>
                  <a:srgbClr val="0000FF"/>
                </a:solidFill>
                <a:latin typeface="Arial" panose="020B0604020202020204" pitchFamily="34" charset="0"/>
                <a:cs typeface="Arial" panose="020B0604020202020204" pitchFamily="34" charset="0"/>
              </a:rPr>
              <a:t>Su ve kanalizasyon hizmetlerini yürütmek, bunun için gerekli baraj ve diğer tesisleri kurmak, kurdurmak ve işletmek;</a:t>
            </a:r>
            <a:r>
              <a:rPr lang="tr-TR" dirty="0">
                <a:latin typeface="Arial" panose="020B0604020202020204" pitchFamily="34" charset="0"/>
                <a:cs typeface="Arial" panose="020B0604020202020204" pitchFamily="34" charset="0"/>
              </a:rPr>
              <a:t> </a:t>
            </a:r>
            <a:r>
              <a:rPr lang="tr-TR" b="1" dirty="0">
                <a:solidFill>
                  <a:srgbClr val="FF0000"/>
                </a:solidFill>
                <a:latin typeface="Arial" panose="020B0604020202020204" pitchFamily="34" charset="0"/>
                <a:cs typeface="Arial" panose="020B0604020202020204" pitchFamily="34" charset="0"/>
              </a:rPr>
              <a:t>derelerin ıslahını yapmak</a:t>
            </a:r>
            <a:r>
              <a:rPr lang="tr-TR" dirty="0">
                <a:solidFill>
                  <a:srgbClr val="0000FF"/>
                </a:solidFill>
                <a:latin typeface="Arial" pitchFamily="34" charset="0"/>
                <a:cs typeface="Arial" pitchFamily="34" charset="0"/>
              </a:rPr>
              <a:t>; kaynak suyu veya arıtma sonunda üretilen suları pazarlamak</a:t>
            </a:r>
          </a:p>
          <a:p>
            <a:endParaRPr lang="tr-TR" dirty="0">
              <a:solidFill>
                <a:srgbClr val="0000FF"/>
              </a:solidFill>
              <a:latin typeface="Arial" pitchFamily="34" charset="0"/>
              <a:cs typeface="Arial" pitchFamily="34" charset="0"/>
            </a:endParaRPr>
          </a:p>
          <a:p>
            <a:endParaRPr lang="tr-TR" dirty="0">
              <a:latin typeface="Arial" panose="020B0604020202020204" pitchFamily="34" charset="0"/>
              <a:cs typeface="Arial" panose="020B0604020202020204" pitchFamily="34" charset="0"/>
            </a:endParaRPr>
          </a:p>
          <a:p>
            <a:pPr algn="ctr"/>
            <a:r>
              <a:rPr lang="tr-TR" sz="2000" b="1" dirty="0">
                <a:solidFill>
                  <a:srgbClr val="FF0000"/>
                </a:solidFill>
                <a:latin typeface="Arial" panose="020B0604020202020204" pitchFamily="34" charset="0"/>
                <a:cs typeface="Arial" panose="020B0604020202020204" pitchFamily="34" charset="0"/>
              </a:rPr>
              <a:t>Büyükşehir Belediye sınırları içerisindeki akarsu ıslahlarının </a:t>
            </a:r>
          </a:p>
          <a:p>
            <a:pPr algn="ctr"/>
            <a:r>
              <a:rPr lang="tr-TR" sz="2000" b="1" dirty="0">
                <a:solidFill>
                  <a:srgbClr val="FF0000"/>
                </a:solidFill>
                <a:latin typeface="Arial" panose="020B0604020202020204" pitchFamily="34" charset="0"/>
                <a:cs typeface="Arial" panose="020B0604020202020204" pitchFamily="34" charset="0"/>
              </a:rPr>
              <a:t>sorumluluğuna ilişkin </a:t>
            </a:r>
          </a:p>
          <a:p>
            <a:pPr algn="ctr"/>
            <a:r>
              <a:rPr lang="tr-TR" sz="2000" b="1" dirty="0">
                <a:solidFill>
                  <a:srgbClr val="FF0000"/>
                </a:solidFill>
                <a:latin typeface="Arial" panose="020B0604020202020204" pitchFamily="34" charset="0"/>
                <a:cs typeface="Arial" panose="020B0604020202020204" pitchFamily="34" charset="0"/>
              </a:rPr>
              <a:t>DSİ ile BB görev ve yetkisi örtüşmekte </a:t>
            </a:r>
          </a:p>
          <a:p>
            <a:pPr algn="ctr"/>
            <a:r>
              <a:rPr lang="tr-TR" sz="2000" b="1" dirty="0">
                <a:solidFill>
                  <a:srgbClr val="FF0000"/>
                </a:solidFill>
                <a:latin typeface="Arial" panose="020B0604020202020204" pitchFamily="34" charset="0"/>
                <a:cs typeface="Arial" panose="020B0604020202020204" pitchFamily="34" charset="0"/>
              </a:rPr>
              <a:t>net  bir görev ayrımı bulunmamaktadır.  </a:t>
            </a:r>
          </a:p>
          <a:p>
            <a:pPr algn="ctr"/>
            <a:endParaRPr lang="tr-TR" sz="2000" b="1" dirty="0">
              <a:solidFill>
                <a:srgbClr val="FF0000"/>
              </a:solidFill>
            </a:endParaRPr>
          </a:p>
          <a:p>
            <a:endParaRPr lang="tr-TR" b="0" i="0" dirty="0">
              <a:solidFill>
                <a:srgbClr val="4F5155"/>
              </a:solidFill>
              <a:effectLst/>
              <a:latin typeface="normal Helvetica"/>
            </a:endParaRPr>
          </a:p>
        </p:txBody>
      </p:sp>
      <p:sp>
        <p:nvSpPr>
          <p:cNvPr id="4" name="Dikdörtgen 3">
            <a:extLst>
              <a:ext uri="{FF2B5EF4-FFF2-40B4-BE49-F238E27FC236}">
                <a16:creationId xmlns:a16="http://schemas.microsoft.com/office/drawing/2014/main" id="{EEAC31C3-5E89-45D0-A5C0-4F5B60E6AEF1}"/>
              </a:ext>
            </a:extLst>
          </p:cNvPr>
          <p:cNvSpPr/>
          <p:nvPr/>
        </p:nvSpPr>
        <p:spPr>
          <a:xfrm>
            <a:off x="2163097" y="147485"/>
            <a:ext cx="5909187" cy="369332"/>
          </a:xfrm>
          <a:prstGeom prst="rect">
            <a:avLst/>
          </a:prstGeom>
        </p:spPr>
        <p:txBody>
          <a:bodyPr wrap="square">
            <a:spAutoFit/>
          </a:bodyPr>
          <a:lstStyle/>
          <a:p>
            <a:r>
              <a:rPr lang="en-US" b="1" dirty="0">
                <a:solidFill>
                  <a:srgbClr val="FF0000"/>
                </a:solidFill>
                <a:latin typeface="Arial" pitchFamily="34" charset="0"/>
                <a:ea typeface="Times New Roman" pitchFamily="18" charset="0"/>
                <a:cs typeface="Arial" pitchFamily="34" charset="0"/>
              </a:rPr>
              <a:t>T</a:t>
            </a:r>
            <a:r>
              <a:rPr lang="tr-TR" b="1" dirty="0">
                <a:solidFill>
                  <a:srgbClr val="FF0000"/>
                </a:solidFill>
                <a:latin typeface="Arial" pitchFamily="34" charset="0"/>
                <a:ea typeface="Times New Roman" pitchFamily="18" charset="0"/>
                <a:cs typeface="Arial" pitchFamily="34" charset="0"/>
              </a:rPr>
              <a:t>AŞKIN VE RÜSUBAT </a:t>
            </a:r>
            <a:r>
              <a:rPr lang="en-US" b="1" dirty="0">
                <a:solidFill>
                  <a:srgbClr val="FF0000"/>
                </a:solidFill>
                <a:latin typeface="Arial" pitchFamily="34" charset="0"/>
                <a:ea typeface="Times New Roman" pitchFamily="18" charset="0"/>
                <a:cs typeface="Arial" pitchFamily="34" charset="0"/>
              </a:rPr>
              <a:t>KONTROLÜ</a:t>
            </a:r>
            <a:r>
              <a:rPr lang="tr-TR" b="1" dirty="0">
                <a:solidFill>
                  <a:srgbClr val="FF0000"/>
                </a:solidFill>
                <a:latin typeface="Arial" pitchFamily="34" charset="0"/>
                <a:ea typeface="Times New Roman" pitchFamily="18" charset="0"/>
                <a:cs typeface="Arial" pitchFamily="34" charset="0"/>
              </a:rPr>
              <a:t> ÇALIŞMALARI</a:t>
            </a:r>
            <a:endParaRPr lang="tr-TR" dirty="0"/>
          </a:p>
        </p:txBody>
      </p:sp>
    </p:spTree>
    <p:extLst>
      <p:ext uri="{BB962C8B-B14F-4D97-AF65-F5344CB8AC3E}">
        <p14:creationId xmlns:p14="http://schemas.microsoft.com/office/powerpoint/2010/main" val="399104680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etin kutusu 9"/>
          <p:cNvSpPr txBox="1"/>
          <p:nvPr/>
        </p:nvSpPr>
        <p:spPr>
          <a:xfrm>
            <a:off x="-99316" y="3955655"/>
            <a:ext cx="5148065" cy="523220"/>
          </a:xfrm>
          <a:prstGeom prst="rect">
            <a:avLst/>
          </a:prstGeom>
          <a:noFill/>
        </p:spPr>
        <p:txBody>
          <a:bodyPr wrap="square" rtlCol="0">
            <a:spAutoFit/>
          </a:bodyPr>
          <a:lstStyle/>
          <a:p>
            <a:pPr algn="ctr"/>
            <a:r>
              <a:rPr lang="tr-TR" sz="1400" b="1" dirty="0" err="1">
                <a:solidFill>
                  <a:srgbClr val="FF0000"/>
                </a:solidFill>
                <a:latin typeface="Arial" panose="020B0604020202020204" pitchFamily="34" charset="0"/>
                <a:cs typeface="Arial" panose="020B0604020202020204" pitchFamily="34" charset="0"/>
              </a:rPr>
              <a:t>Deliçay</a:t>
            </a:r>
            <a:endParaRPr lang="tr-TR" sz="1400" b="1" dirty="0">
              <a:solidFill>
                <a:srgbClr val="FF0000"/>
              </a:solidFill>
              <a:latin typeface="Arial" panose="020B0604020202020204" pitchFamily="34" charset="0"/>
              <a:cs typeface="Arial" panose="020B0604020202020204" pitchFamily="34" charset="0"/>
            </a:endParaRPr>
          </a:p>
          <a:p>
            <a:pPr algn="ctr"/>
            <a:r>
              <a:rPr lang="tr-TR" sz="1400" b="1" dirty="0">
                <a:solidFill>
                  <a:srgbClr val="FF0000"/>
                </a:solidFill>
                <a:latin typeface="Arial" panose="020B0604020202020204" pitchFamily="34" charset="0"/>
                <a:cs typeface="Arial" panose="020B0604020202020204" pitchFamily="34" charset="0"/>
              </a:rPr>
              <a:t>Düziçi-Osmaniye (30.01.2009)</a:t>
            </a:r>
          </a:p>
        </p:txBody>
      </p:sp>
      <p:sp>
        <p:nvSpPr>
          <p:cNvPr id="12" name="Metin kutusu 11"/>
          <p:cNvSpPr txBox="1"/>
          <p:nvPr/>
        </p:nvSpPr>
        <p:spPr>
          <a:xfrm>
            <a:off x="1486642" y="5949280"/>
            <a:ext cx="2803856" cy="523220"/>
          </a:xfrm>
          <a:prstGeom prst="rect">
            <a:avLst/>
          </a:prstGeom>
          <a:noFill/>
        </p:spPr>
        <p:txBody>
          <a:bodyPr wrap="square" rtlCol="0">
            <a:spAutoFit/>
          </a:bodyPr>
          <a:lstStyle/>
          <a:p>
            <a:pPr algn="ctr"/>
            <a:r>
              <a:rPr lang="tr-TR" sz="1400" b="1" dirty="0" err="1">
                <a:solidFill>
                  <a:srgbClr val="FF0000"/>
                </a:solidFill>
                <a:latin typeface="Arial" panose="020B0604020202020204" pitchFamily="34" charset="0"/>
                <a:cs typeface="Arial" panose="020B0604020202020204" pitchFamily="34" charset="0"/>
              </a:rPr>
              <a:t>Deliçay</a:t>
            </a:r>
            <a:endParaRPr lang="tr-TR" sz="1400" b="1" dirty="0">
              <a:solidFill>
                <a:srgbClr val="FF0000"/>
              </a:solidFill>
              <a:latin typeface="Arial" panose="020B0604020202020204" pitchFamily="34" charset="0"/>
              <a:cs typeface="Arial" panose="020B0604020202020204" pitchFamily="34" charset="0"/>
            </a:endParaRPr>
          </a:p>
          <a:p>
            <a:pPr algn="ctr"/>
            <a:r>
              <a:rPr lang="tr-TR" sz="1400" b="1" dirty="0">
                <a:solidFill>
                  <a:srgbClr val="FF0000"/>
                </a:solidFill>
                <a:latin typeface="Arial" panose="020B0604020202020204" pitchFamily="34" charset="0"/>
                <a:cs typeface="Arial" panose="020B0604020202020204" pitchFamily="34" charset="0"/>
              </a:rPr>
              <a:t>Düziçi-Osmaniye (10.01.2018)</a:t>
            </a:r>
          </a:p>
        </p:txBody>
      </p:sp>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12930" y="3926210"/>
            <a:ext cx="5212071" cy="2931790"/>
          </a:xfrm>
          <a:prstGeom prst="rect">
            <a:avLst/>
          </a:prstGeom>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7356" y="1023867"/>
            <a:ext cx="5212071" cy="2931789"/>
          </a:xfrm>
          <a:prstGeom prst="rect">
            <a:avLst/>
          </a:prstGeom>
        </p:spPr>
      </p:pic>
      <p:sp>
        <p:nvSpPr>
          <p:cNvPr id="9" name="Dikdörtgen 8"/>
          <p:cNvSpPr/>
          <p:nvPr/>
        </p:nvSpPr>
        <p:spPr>
          <a:xfrm>
            <a:off x="2000673" y="179071"/>
            <a:ext cx="5477297" cy="462431"/>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spTree>
    <p:extLst>
      <p:ext uri="{BB962C8B-B14F-4D97-AF65-F5344CB8AC3E}">
        <p14:creationId xmlns:p14="http://schemas.microsoft.com/office/powerpoint/2010/main" val="21992446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lt Başlık 2"/>
          <p:cNvSpPr txBox="1">
            <a:spLocks/>
          </p:cNvSpPr>
          <p:nvPr/>
        </p:nvSpPr>
        <p:spPr>
          <a:xfrm>
            <a:off x="992560" y="669192"/>
            <a:ext cx="8244502" cy="1872208"/>
          </a:xfrm>
          <a:prstGeom prst="rect">
            <a:avLst/>
          </a:prstGeom>
        </p:spPr>
        <p:txBody>
          <a:bodyPr>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tr-TR" sz="2000" dirty="0">
              <a:solidFill>
                <a:srgbClr val="FF0000"/>
              </a:solidFill>
            </a:endParaRPr>
          </a:p>
          <a:p>
            <a:pPr marL="0" indent="0" algn="just" eaLnBrk="1" hangingPunct="1">
              <a:buNone/>
            </a:pPr>
            <a:r>
              <a:rPr lang="tr-TR" dirty="0">
                <a:solidFill>
                  <a:prstClr val="black"/>
                </a:solidFill>
              </a:rPr>
              <a:t>	</a:t>
            </a:r>
          </a:p>
        </p:txBody>
      </p:sp>
      <p:sp>
        <p:nvSpPr>
          <p:cNvPr id="8" name="Metin kutusu 7"/>
          <p:cNvSpPr txBox="1"/>
          <p:nvPr/>
        </p:nvSpPr>
        <p:spPr>
          <a:xfrm>
            <a:off x="5546813" y="1831024"/>
            <a:ext cx="4032448" cy="400110"/>
          </a:xfrm>
          <a:prstGeom prst="rect">
            <a:avLst/>
          </a:prstGeom>
          <a:noFill/>
        </p:spPr>
        <p:txBody>
          <a:bodyPr wrap="square" rtlCol="0">
            <a:spAutoFit/>
          </a:bodyPr>
          <a:lstStyle/>
          <a:p>
            <a:pPr algn="just"/>
            <a:r>
              <a:rPr lang="tr-TR" sz="2000" b="1" dirty="0">
                <a:solidFill>
                  <a:srgbClr val="0000FF"/>
                </a:solidFill>
                <a:latin typeface="Arial" pitchFamily="34" charset="0"/>
                <a:cs typeface="Arial" pitchFamily="34" charset="0"/>
              </a:rPr>
              <a:t>Köprü Uygulamaları</a:t>
            </a:r>
            <a:endParaRPr lang="tr-TR" sz="2000" b="1" dirty="0">
              <a:solidFill>
                <a:prstClr val="black"/>
              </a:solidFill>
            </a:endParaRPr>
          </a:p>
        </p:txBody>
      </p:sp>
      <p:pic>
        <p:nvPicPr>
          <p:cNvPr id="9" name="Picture 4" descr="D:\Users\rhdarga\Desktop\2016 Bölge Estetik Uygulamalar\18 Böl Est\Afyon Akarçay Yaya Köprüsü 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flipH="1" flipV="1">
            <a:off x="416496" y="1039860"/>
            <a:ext cx="4628134" cy="3037213"/>
          </a:xfrm>
          <a:prstGeom prst="rect">
            <a:avLst/>
          </a:prstGeom>
          <a:ln>
            <a:noFill/>
          </a:ln>
          <a:effectLst/>
          <a:extLst/>
        </p:spPr>
      </p:pic>
      <p:pic>
        <p:nvPicPr>
          <p:cNvPr id="2" name="Resim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44630" y="3233168"/>
            <a:ext cx="4480370" cy="2949877"/>
          </a:xfrm>
          <a:prstGeom prst="rect">
            <a:avLst/>
          </a:prstGeom>
        </p:spPr>
      </p:pic>
      <p:sp>
        <p:nvSpPr>
          <p:cNvPr id="11" name="9 Dikdörtgen"/>
          <p:cNvSpPr/>
          <p:nvPr/>
        </p:nvSpPr>
        <p:spPr>
          <a:xfrm>
            <a:off x="1139232" y="4031626"/>
            <a:ext cx="2771802"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Afyonkarahisar-</a:t>
            </a:r>
            <a:r>
              <a:rPr lang="tr-TR" sz="1400" b="1" dirty="0" err="1">
                <a:solidFill>
                  <a:srgbClr val="FF0000"/>
                </a:solidFill>
                <a:latin typeface="Arial" pitchFamily="34" charset="0"/>
                <a:cs typeface="Arial" pitchFamily="34" charset="0"/>
              </a:rPr>
              <a:t>Akarçay</a:t>
            </a:r>
            <a:endParaRPr lang="tr-TR" sz="1400" dirty="0">
              <a:solidFill>
                <a:srgbClr val="FF0000"/>
              </a:solidFill>
              <a:latin typeface="Arial" pitchFamily="34" charset="0"/>
              <a:cs typeface="Arial" pitchFamily="34" charset="0"/>
            </a:endParaRPr>
          </a:p>
        </p:txBody>
      </p:sp>
      <p:sp>
        <p:nvSpPr>
          <p:cNvPr id="12" name="9 Dikdörtgen"/>
          <p:cNvSpPr/>
          <p:nvPr/>
        </p:nvSpPr>
        <p:spPr>
          <a:xfrm>
            <a:off x="6177136" y="6110694"/>
            <a:ext cx="2771802"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Samsun-Terme-Evci Dere</a:t>
            </a:r>
            <a:endParaRPr lang="tr-TR" sz="1400" dirty="0">
              <a:solidFill>
                <a:srgbClr val="FF0000"/>
              </a:solidFill>
              <a:latin typeface="Arial" pitchFamily="34" charset="0"/>
              <a:cs typeface="Arial" pitchFamily="34" charset="0"/>
            </a:endParaRPr>
          </a:p>
        </p:txBody>
      </p:sp>
      <p:sp>
        <p:nvSpPr>
          <p:cNvPr id="13" name="Dikdörtgen 12"/>
          <p:cNvSpPr/>
          <p:nvPr/>
        </p:nvSpPr>
        <p:spPr>
          <a:xfrm>
            <a:off x="2000673" y="179071"/>
            <a:ext cx="5477297" cy="462431"/>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spTree>
    <p:extLst>
      <p:ext uri="{BB962C8B-B14F-4D97-AF65-F5344CB8AC3E}">
        <p14:creationId xmlns:p14="http://schemas.microsoft.com/office/powerpoint/2010/main" val="41250925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lt Başlık 2"/>
          <p:cNvSpPr txBox="1">
            <a:spLocks/>
          </p:cNvSpPr>
          <p:nvPr/>
        </p:nvSpPr>
        <p:spPr>
          <a:xfrm>
            <a:off x="992560" y="669192"/>
            <a:ext cx="8244502" cy="1872208"/>
          </a:xfrm>
          <a:prstGeom prst="rect">
            <a:avLst/>
          </a:prstGeom>
        </p:spPr>
        <p:txBody>
          <a:bodyPr>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tr-TR" sz="2000" dirty="0">
              <a:solidFill>
                <a:srgbClr val="FF0000"/>
              </a:solidFill>
            </a:endParaRPr>
          </a:p>
          <a:p>
            <a:pPr marL="0" indent="0" algn="just" eaLnBrk="1" hangingPunct="1">
              <a:buNone/>
            </a:pPr>
            <a:r>
              <a:rPr lang="tr-TR" dirty="0">
                <a:solidFill>
                  <a:prstClr val="black"/>
                </a:solidFill>
              </a:rPr>
              <a:t>	</a:t>
            </a:r>
          </a:p>
        </p:txBody>
      </p:sp>
      <p:sp>
        <p:nvSpPr>
          <p:cNvPr id="8" name="Metin kutusu 7"/>
          <p:cNvSpPr txBox="1"/>
          <p:nvPr/>
        </p:nvSpPr>
        <p:spPr>
          <a:xfrm>
            <a:off x="5504940" y="1991355"/>
            <a:ext cx="4032448" cy="400110"/>
          </a:xfrm>
          <a:prstGeom prst="rect">
            <a:avLst/>
          </a:prstGeom>
          <a:noFill/>
        </p:spPr>
        <p:txBody>
          <a:bodyPr wrap="square" rtlCol="0">
            <a:spAutoFit/>
          </a:bodyPr>
          <a:lstStyle/>
          <a:p>
            <a:pPr algn="just"/>
            <a:r>
              <a:rPr lang="tr-TR" sz="2000" b="1" dirty="0">
                <a:solidFill>
                  <a:srgbClr val="0000FF"/>
                </a:solidFill>
                <a:latin typeface="Arial" pitchFamily="34" charset="0"/>
                <a:cs typeface="Arial" pitchFamily="34" charset="0"/>
              </a:rPr>
              <a:t>Köprü uygulamaları</a:t>
            </a:r>
            <a:endParaRPr lang="tr-TR" sz="2400" b="1" dirty="0">
              <a:solidFill>
                <a:prstClr val="black"/>
              </a:solidFill>
            </a:endParaRPr>
          </a:p>
        </p:txBody>
      </p:sp>
      <p:pic>
        <p:nvPicPr>
          <p:cNvPr id="197633" name="Picture 1" descr="C:\Users\ABT\Downloads\2016-10-05-PHOTO-00000035.jpg"/>
          <p:cNvPicPr>
            <a:picLocks noChangeAspect="1" noChangeArrowheads="1"/>
          </p:cNvPicPr>
          <p:nvPr/>
        </p:nvPicPr>
        <p:blipFill>
          <a:blip r:embed="rId2" cstate="print"/>
          <a:srcRect/>
          <a:stretch>
            <a:fillRect/>
          </a:stretch>
        </p:blipFill>
        <p:spPr bwMode="auto">
          <a:xfrm>
            <a:off x="488505" y="1148749"/>
            <a:ext cx="4464495" cy="2880319"/>
          </a:xfrm>
          <a:prstGeom prst="rect">
            <a:avLst/>
          </a:prstGeom>
          <a:ln>
            <a:noFill/>
          </a:ln>
          <a:effectLst/>
        </p:spPr>
      </p:pic>
      <p:sp>
        <p:nvSpPr>
          <p:cNvPr id="9" name="9 Dikdörtgen"/>
          <p:cNvSpPr/>
          <p:nvPr/>
        </p:nvSpPr>
        <p:spPr>
          <a:xfrm>
            <a:off x="1784648" y="4039193"/>
            <a:ext cx="2771802"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Ordu-</a:t>
            </a:r>
            <a:r>
              <a:rPr lang="tr-TR" sz="1400" b="1" dirty="0" err="1">
                <a:solidFill>
                  <a:srgbClr val="FF0000"/>
                </a:solidFill>
                <a:latin typeface="Arial" pitchFamily="34" charset="0"/>
                <a:cs typeface="Arial" pitchFamily="34" charset="0"/>
              </a:rPr>
              <a:t>Civil</a:t>
            </a:r>
            <a:r>
              <a:rPr lang="tr-TR" sz="1400" b="1" dirty="0">
                <a:solidFill>
                  <a:srgbClr val="FF0000"/>
                </a:solidFill>
                <a:latin typeface="Arial" pitchFamily="34" charset="0"/>
                <a:cs typeface="Arial" pitchFamily="34" charset="0"/>
              </a:rPr>
              <a:t> Irmağı</a:t>
            </a:r>
            <a:endParaRPr lang="tr-TR" sz="1400" dirty="0">
              <a:solidFill>
                <a:srgbClr val="FF0000"/>
              </a:solidFill>
              <a:latin typeface="Arial" pitchFamily="34" charset="0"/>
              <a:cs typeface="Arial" pitchFamily="34" charset="0"/>
            </a:endParaRPr>
          </a:p>
        </p:txBody>
      </p:sp>
      <p:sp>
        <p:nvSpPr>
          <p:cNvPr id="12" name="Dikdörtgen 11"/>
          <p:cNvSpPr/>
          <p:nvPr/>
        </p:nvSpPr>
        <p:spPr>
          <a:xfrm>
            <a:off x="2000673" y="179071"/>
            <a:ext cx="5477297" cy="462431"/>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pic>
        <p:nvPicPr>
          <p:cNvPr id="1026" name="Picture 2" descr="F:\foto tesis\TAŞKIN KONTROL TESİS\#Muğla #Fethiye Murt Deresi Islahı.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8768" y="2852936"/>
            <a:ext cx="4428728" cy="2952486"/>
          </a:xfrm>
          <a:prstGeom prst="rect">
            <a:avLst/>
          </a:prstGeom>
          <a:noFill/>
          <a:extLst>
            <a:ext uri="{909E8E84-426E-40DD-AFC4-6F175D3DCCD1}">
              <a14:hiddenFill xmlns:a14="http://schemas.microsoft.com/office/drawing/2010/main">
                <a:solidFill>
                  <a:srgbClr val="FFFFFF"/>
                </a:solidFill>
              </a14:hiddenFill>
            </a:ext>
          </a:extLst>
        </p:spPr>
      </p:pic>
      <p:sp>
        <p:nvSpPr>
          <p:cNvPr id="10" name="9 Dikdörtgen"/>
          <p:cNvSpPr/>
          <p:nvPr/>
        </p:nvSpPr>
        <p:spPr>
          <a:xfrm>
            <a:off x="5817231" y="5829268"/>
            <a:ext cx="2771802"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Muğla-Fethiye-Murt Dere</a:t>
            </a:r>
            <a:endParaRPr lang="tr-TR" sz="1400"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37559488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Resim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80040" y="932675"/>
            <a:ext cx="2650025" cy="3612171"/>
          </a:xfrm>
          <a:prstGeom prst="rect">
            <a:avLst/>
          </a:prstGeom>
        </p:spPr>
      </p:pic>
      <p:pic>
        <p:nvPicPr>
          <p:cNvPr id="3" name="Resim 2"/>
          <p:cNvPicPr>
            <a:picLocks noChangeAspect="1"/>
          </p:cNvPicPr>
          <p:nvPr/>
        </p:nvPicPr>
        <p:blipFill>
          <a:blip r:embed="rId3"/>
          <a:stretch>
            <a:fillRect/>
          </a:stretch>
        </p:blipFill>
        <p:spPr>
          <a:xfrm>
            <a:off x="398145" y="903171"/>
            <a:ext cx="3858193" cy="5470467"/>
          </a:xfrm>
          <a:prstGeom prst="rect">
            <a:avLst/>
          </a:prstGeom>
        </p:spPr>
      </p:pic>
      <p:sp>
        <p:nvSpPr>
          <p:cNvPr id="5" name="Alt Başlık 2"/>
          <p:cNvSpPr txBox="1">
            <a:spLocks/>
          </p:cNvSpPr>
          <p:nvPr/>
        </p:nvSpPr>
        <p:spPr>
          <a:xfrm>
            <a:off x="992560" y="669192"/>
            <a:ext cx="8244502" cy="1872208"/>
          </a:xfrm>
          <a:prstGeom prst="rect">
            <a:avLst/>
          </a:prstGeom>
        </p:spPr>
        <p:txBody>
          <a:bodyPr>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tr-TR" sz="2000" dirty="0">
              <a:solidFill>
                <a:srgbClr val="FF0000"/>
              </a:solidFill>
            </a:endParaRPr>
          </a:p>
          <a:p>
            <a:pPr marL="0" indent="0" algn="just" eaLnBrk="1" hangingPunct="1">
              <a:buNone/>
            </a:pPr>
            <a:r>
              <a:rPr lang="tr-TR" dirty="0">
                <a:solidFill>
                  <a:prstClr val="black"/>
                </a:solidFill>
              </a:rPr>
              <a:t>	</a:t>
            </a:r>
          </a:p>
        </p:txBody>
      </p:sp>
      <p:sp>
        <p:nvSpPr>
          <p:cNvPr id="12" name="Dikdörtgen 11"/>
          <p:cNvSpPr/>
          <p:nvPr/>
        </p:nvSpPr>
        <p:spPr>
          <a:xfrm>
            <a:off x="2000673" y="179071"/>
            <a:ext cx="5477297" cy="462431"/>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sp>
        <p:nvSpPr>
          <p:cNvPr id="10" name="9 Dikdörtgen"/>
          <p:cNvSpPr/>
          <p:nvPr/>
        </p:nvSpPr>
        <p:spPr>
          <a:xfrm>
            <a:off x="2432720" y="6373637"/>
            <a:ext cx="2771802" cy="523220"/>
          </a:xfrm>
          <a:prstGeom prst="rect">
            <a:avLst/>
          </a:prstGeom>
        </p:spPr>
        <p:txBody>
          <a:bodyPr wrap="square">
            <a:spAutoFit/>
          </a:bodyPr>
          <a:lstStyle/>
          <a:p>
            <a:r>
              <a:rPr lang="tr-TR" sz="1400" b="1" dirty="0">
                <a:solidFill>
                  <a:srgbClr val="FF0000"/>
                </a:solidFill>
                <a:latin typeface="Arial" pitchFamily="34" charset="0"/>
                <a:cs typeface="Arial" pitchFamily="34" charset="0"/>
              </a:rPr>
              <a:t>Göksu Nehri </a:t>
            </a:r>
            <a:r>
              <a:rPr lang="tr-TR" sz="1400" b="1" dirty="0" err="1">
                <a:solidFill>
                  <a:srgbClr val="FF0000"/>
                </a:solidFill>
                <a:latin typeface="Arial" pitchFamily="34" charset="0"/>
                <a:cs typeface="Arial" pitchFamily="34" charset="0"/>
              </a:rPr>
              <a:t>Suçatı</a:t>
            </a:r>
            <a:r>
              <a:rPr lang="tr-TR" sz="1400" b="1" dirty="0">
                <a:solidFill>
                  <a:srgbClr val="FF0000"/>
                </a:solidFill>
                <a:latin typeface="Arial" pitchFamily="34" charset="0"/>
                <a:cs typeface="Arial" pitchFamily="34" charset="0"/>
              </a:rPr>
              <a:t> Mevkii Silifke / Mersin (30.03.2011)</a:t>
            </a:r>
            <a:endParaRPr lang="tr-TR" sz="1400" dirty="0">
              <a:solidFill>
                <a:srgbClr val="FF0000"/>
              </a:solidFill>
              <a:latin typeface="Arial" pitchFamily="34" charset="0"/>
              <a:cs typeface="Arial" pitchFamily="34" charset="0"/>
            </a:endParaRPr>
          </a:p>
        </p:txBody>
      </p:sp>
      <p:sp>
        <p:nvSpPr>
          <p:cNvPr id="11" name="Metin kutusu 10"/>
          <p:cNvSpPr txBox="1"/>
          <p:nvPr/>
        </p:nvSpPr>
        <p:spPr>
          <a:xfrm>
            <a:off x="925765" y="1369454"/>
            <a:ext cx="4032448" cy="400110"/>
          </a:xfrm>
          <a:prstGeom prst="rect">
            <a:avLst/>
          </a:prstGeom>
          <a:noFill/>
        </p:spPr>
        <p:txBody>
          <a:bodyPr wrap="square" rtlCol="0">
            <a:spAutoFit/>
          </a:bodyPr>
          <a:lstStyle/>
          <a:p>
            <a:pPr algn="just"/>
            <a:r>
              <a:rPr lang="tr-TR" sz="2000" b="1" dirty="0">
                <a:solidFill>
                  <a:srgbClr val="0000FF"/>
                </a:solidFill>
                <a:latin typeface="Arial" pitchFamily="34" charset="0"/>
                <a:cs typeface="Arial" pitchFamily="34" charset="0"/>
              </a:rPr>
              <a:t>Mahmuz Uygulamaları</a:t>
            </a:r>
            <a:endParaRPr lang="tr-TR" sz="2000" b="1" dirty="0">
              <a:solidFill>
                <a:prstClr val="black"/>
              </a:solidFill>
            </a:endParaRPr>
          </a:p>
        </p:txBody>
      </p:sp>
      <p:pic>
        <p:nvPicPr>
          <p:cNvPr id="4" name="Resim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06944" y="4544845"/>
            <a:ext cx="3478987" cy="2313156"/>
          </a:xfrm>
          <a:prstGeom prst="rect">
            <a:avLst/>
          </a:prstGeom>
        </p:spPr>
      </p:pic>
      <p:pic>
        <p:nvPicPr>
          <p:cNvPr id="7" name="Resim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03699" y="932675"/>
            <a:ext cx="2568061" cy="3655565"/>
          </a:xfrm>
          <a:prstGeom prst="rect">
            <a:avLst/>
          </a:prstGeom>
        </p:spPr>
      </p:pic>
      <p:sp>
        <p:nvSpPr>
          <p:cNvPr id="15" name="9 Dikdörtgen"/>
          <p:cNvSpPr/>
          <p:nvPr/>
        </p:nvSpPr>
        <p:spPr>
          <a:xfrm>
            <a:off x="4668772" y="4294099"/>
            <a:ext cx="744052" cy="307777"/>
          </a:xfrm>
          <a:prstGeom prst="rect">
            <a:avLst/>
          </a:prstGeom>
        </p:spPr>
        <p:txBody>
          <a:bodyPr wrap="square">
            <a:spAutoFit/>
          </a:bodyPr>
          <a:lstStyle/>
          <a:p>
            <a:r>
              <a:rPr lang="tr-TR" sz="1400" b="1" dirty="0">
                <a:solidFill>
                  <a:srgbClr val="FFFF00"/>
                </a:solidFill>
                <a:latin typeface="Arial" pitchFamily="34" charset="0"/>
                <a:cs typeface="Arial" pitchFamily="34" charset="0"/>
              </a:rPr>
              <a:t>2013</a:t>
            </a:r>
            <a:endParaRPr lang="tr-TR" sz="1400" dirty="0">
              <a:solidFill>
                <a:srgbClr val="FFFF00"/>
              </a:solidFill>
              <a:latin typeface="Arial" pitchFamily="34" charset="0"/>
              <a:cs typeface="Arial" pitchFamily="34" charset="0"/>
            </a:endParaRPr>
          </a:p>
        </p:txBody>
      </p:sp>
      <p:sp>
        <p:nvSpPr>
          <p:cNvPr id="17" name="9 Dikdörtgen"/>
          <p:cNvSpPr/>
          <p:nvPr/>
        </p:nvSpPr>
        <p:spPr>
          <a:xfrm>
            <a:off x="7717969" y="4314757"/>
            <a:ext cx="744052" cy="307777"/>
          </a:xfrm>
          <a:prstGeom prst="rect">
            <a:avLst/>
          </a:prstGeom>
        </p:spPr>
        <p:txBody>
          <a:bodyPr wrap="square">
            <a:spAutoFit/>
          </a:bodyPr>
          <a:lstStyle/>
          <a:p>
            <a:r>
              <a:rPr lang="tr-TR" sz="1400" b="1" dirty="0">
                <a:solidFill>
                  <a:srgbClr val="FFFF00"/>
                </a:solidFill>
                <a:latin typeface="Arial" pitchFamily="34" charset="0"/>
                <a:cs typeface="Arial" pitchFamily="34" charset="0"/>
              </a:rPr>
              <a:t>2017</a:t>
            </a:r>
            <a:endParaRPr lang="tr-TR" sz="1400" dirty="0">
              <a:solidFill>
                <a:srgbClr val="FFFF00"/>
              </a:solidFill>
              <a:latin typeface="Arial" pitchFamily="34" charset="0"/>
              <a:cs typeface="Arial" pitchFamily="34" charset="0"/>
            </a:endParaRPr>
          </a:p>
        </p:txBody>
      </p:sp>
    </p:spTree>
    <p:extLst>
      <p:ext uri="{BB962C8B-B14F-4D97-AF65-F5344CB8AC3E}">
        <p14:creationId xmlns:p14="http://schemas.microsoft.com/office/powerpoint/2010/main" val="35739866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2016-10-05-VIDEO-00000025">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prstGeom prst="rect">
            <a:avLst/>
          </a:prstGeom>
        </p:spPr>
      </p:pic>
      <p:sp>
        <p:nvSpPr>
          <p:cNvPr id="3" name="9 Dikdörtgen"/>
          <p:cNvSpPr/>
          <p:nvPr/>
        </p:nvSpPr>
        <p:spPr>
          <a:xfrm>
            <a:off x="2914741" y="6457054"/>
            <a:ext cx="4464496" cy="307777"/>
          </a:xfrm>
          <a:prstGeom prst="rect">
            <a:avLst/>
          </a:prstGeom>
        </p:spPr>
        <p:txBody>
          <a:bodyPr wrap="square">
            <a:spAutoFit/>
          </a:bodyPr>
          <a:lstStyle/>
          <a:p>
            <a:r>
              <a:rPr lang="tr-TR" sz="1400" b="1" dirty="0">
                <a:solidFill>
                  <a:srgbClr val="FF0000"/>
                </a:solidFill>
                <a:latin typeface="Arial" pitchFamily="34" charset="0"/>
                <a:cs typeface="Arial" pitchFamily="34" charset="0"/>
              </a:rPr>
              <a:t>Samsun-Terme-Terme Çayı-Temmuz 2012</a:t>
            </a:r>
            <a:endParaRPr lang="tr-TR" sz="1400" dirty="0">
              <a:solidFill>
                <a:srgbClr val="FF0000"/>
              </a:solidFill>
              <a:latin typeface="Arial" pitchFamily="34" charset="0"/>
              <a:cs typeface="Arial" pitchFamily="34" charset="0"/>
            </a:endParaRPr>
          </a:p>
        </p:txBody>
      </p:sp>
      <p:sp>
        <p:nvSpPr>
          <p:cNvPr id="4" name="Dikdörtgen 3"/>
          <p:cNvSpPr/>
          <p:nvPr/>
        </p:nvSpPr>
        <p:spPr>
          <a:xfrm>
            <a:off x="2000673" y="179071"/>
            <a:ext cx="5477297" cy="462431"/>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400" b="1" spc="50" dirty="0">
                <a:ln w="11430"/>
                <a:solidFill>
                  <a:srgbClr val="FF0000"/>
                </a:solidFill>
                <a:latin typeface="Arial" pitchFamily="34" charset="0"/>
                <a:cs typeface="Arial" pitchFamily="34" charset="0"/>
              </a:rPr>
              <a:t>YAPISAL FAALİYETLER</a:t>
            </a:r>
          </a:p>
        </p:txBody>
      </p:sp>
    </p:spTree>
    <p:extLst>
      <p:ext uri="{BB962C8B-B14F-4D97-AF65-F5344CB8AC3E}">
        <p14:creationId xmlns:p14="http://schemas.microsoft.com/office/powerpoint/2010/main" val="1533309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9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yagram 2"/>
          <p:cNvGraphicFramePr/>
          <p:nvPr>
            <p:extLst>
              <p:ext uri="{D42A27DB-BD31-4B8C-83A1-F6EECF244321}">
                <p14:modId xmlns:p14="http://schemas.microsoft.com/office/powerpoint/2010/main" val="2904929214"/>
              </p:ext>
            </p:extLst>
          </p:nvPr>
        </p:nvGraphicFramePr>
        <p:xfrm>
          <a:off x="1269973" y="2967336"/>
          <a:ext cx="7366054" cy="12003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9567417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Resim 8"/>
          <p:cNvPicPr>
            <a:picLocks noChangeAspect="1"/>
          </p:cNvPicPr>
          <p:nvPr/>
        </p:nvPicPr>
        <p:blipFill>
          <a:blip r:embed="rId2" cstate="print"/>
          <a:stretch>
            <a:fillRect/>
          </a:stretch>
        </p:blipFill>
        <p:spPr>
          <a:xfrm>
            <a:off x="3944889" y="4299584"/>
            <a:ext cx="5022175" cy="255841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3" name="Resim 2"/>
          <p:cNvPicPr>
            <a:picLocks noChangeAspect="1"/>
          </p:cNvPicPr>
          <p:nvPr/>
        </p:nvPicPr>
        <p:blipFill rotWithShape="1">
          <a:blip r:embed="rId3" cstate="print">
            <a:extLst>
              <a:ext uri="{28A0092B-C50C-407E-A947-70E740481C1C}">
                <a14:useLocalDpi xmlns:a14="http://schemas.microsoft.com/office/drawing/2010/main" val="0"/>
              </a:ext>
            </a:extLst>
          </a:blip>
          <a:srcRect l="4203" r="19841"/>
          <a:stretch/>
        </p:blipFill>
        <p:spPr>
          <a:xfrm rot="10800000">
            <a:off x="1280592" y="5085185"/>
            <a:ext cx="2391482" cy="15317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Dikdörtgen 3"/>
          <p:cNvSpPr/>
          <p:nvPr/>
        </p:nvSpPr>
        <p:spPr>
          <a:xfrm>
            <a:off x="489645" y="207496"/>
            <a:ext cx="8892480" cy="954107"/>
          </a:xfrm>
          <a:prstGeom prst="rect">
            <a:avLst/>
          </a:prstGeom>
        </p:spPr>
        <p:txBody>
          <a:bodyPr wrap="square">
            <a:spAutoFit/>
          </a:bodyPr>
          <a:lstStyle/>
          <a:p>
            <a:pPr algn="ctr"/>
            <a:r>
              <a:rPr lang="tr-TR" sz="2400" dirty="0">
                <a:solidFill>
                  <a:srgbClr val="FF0000"/>
                </a:solidFill>
                <a:latin typeface="Arial" pitchFamily="34" charset="0"/>
                <a:cs typeface="Arial" pitchFamily="34" charset="0"/>
              </a:rPr>
              <a:t>TAMBİS</a:t>
            </a:r>
            <a:r>
              <a:rPr lang="tr-TR" altLang="tr-TR" sz="2400" dirty="0">
                <a:solidFill>
                  <a:srgbClr val="FF0000"/>
                </a:solidFill>
                <a:latin typeface="Arial" pitchFamily="34" charset="0"/>
                <a:cs typeface="Arial" pitchFamily="34" charset="0"/>
              </a:rPr>
              <a:t> PROJESİ</a:t>
            </a:r>
          </a:p>
          <a:p>
            <a:pPr lvl="0" algn="ctr"/>
            <a:endParaRPr lang="tr-TR" sz="3200" b="1" dirty="0">
              <a:solidFill>
                <a:srgbClr val="FF0000"/>
              </a:solidFill>
              <a:latin typeface="Arial" panose="020B0604020202020204" pitchFamily="34" charset="0"/>
              <a:cs typeface="Arial" panose="020B0604020202020204" pitchFamily="34" charset="0"/>
            </a:endParaRPr>
          </a:p>
        </p:txBody>
      </p:sp>
      <p:sp>
        <p:nvSpPr>
          <p:cNvPr id="5" name="Dikdörtgen 4"/>
          <p:cNvSpPr/>
          <p:nvPr/>
        </p:nvSpPr>
        <p:spPr>
          <a:xfrm>
            <a:off x="392833" y="963277"/>
            <a:ext cx="9001125" cy="3016210"/>
          </a:xfrm>
          <a:prstGeom prst="rect">
            <a:avLst/>
          </a:prstGeom>
        </p:spPr>
        <p:txBody>
          <a:bodyPr wrap="square">
            <a:spAutoFit/>
          </a:bodyPr>
          <a:lstStyle/>
          <a:p>
            <a:pPr marL="541338" lvl="2" indent="-7938" algn="just">
              <a:buClr>
                <a:srgbClr val="C00000"/>
              </a:buClr>
              <a:tabLst>
                <a:tab pos="1262063" algn="l"/>
              </a:tabLst>
            </a:pPr>
            <a:r>
              <a:rPr lang="tr-TR" sz="2400" dirty="0">
                <a:solidFill>
                  <a:srgbClr val="0000FF"/>
                </a:solidFill>
                <a:latin typeface="Arial" panose="020B0604020202020204" pitchFamily="34" charset="0"/>
                <a:cs typeface="Arial" panose="020B0604020202020204" pitchFamily="34" charset="0"/>
              </a:rPr>
              <a:t>Taşkınların ihbar edilmesi, yaşanmış taşkın olayları, işletmeye açılmış taşkın kontrol tesisleri ile akarsu yataklarına yapılan  müdahaleler, taşkın tehlike haritaları  vb. bilgileri içeren verilerin bir veri tabanında toplanması ve kolaylıkla erişiminin sağlanması amacıyla hazırlanan </a:t>
            </a:r>
            <a:r>
              <a:rPr lang="tr-TR" sz="2400" b="1" dirty="0">
                <a:solidFill>
                  <a:srgbClr val="0000FF"/>
                </a:solidFill>
                <a:latin typeface="Arial" panose="020B0604020202020204" pitchFamily="34" charset="0"/>
                <a:cs typeface="Arial" panose="020B0604020202020204" pitchFamily="34" charset="0"/>
              </a:rPr>
              <a:t>web ve mobil uygulaması bulunan</a:t>
            </a:r>
            <a:r>
              <a:rPr lang="tr-TR" sz="2400" dirty="0">
                <a:solidFill>
                  <a:srgbClr val="0000FF"/>
                </a:solidFill>
                <a:latin typeface="Arial" panose="020B0604020202020204" pitchFamily="34" charset="0"/>
                <a:cs typeface="Arial" panose="020B0604020202020204" pitchFamily="34" charset="0"/>
              </a:rPr>
              <a:t> </a:t>
            </a:r>
            <a:r>
              <a:rPr lang="tr-TR" sz="2400" b="1" dirty="0">
                <a:solidFill>
                  <a:srgbClr val="FF0000"/>
                </a:solidFill>
                <a:latin typeface="Arial" panose="020B0604020202020204" pitchFamily="34" charset="0"/>
                <a:cs typeface="Arial" panose="020B0604020202020204" pitchFamily="34" charset="0"/>
              </a:rPr>
              <a:t>TAMBİS </a:t>
            </a:r>
            <a:r>
              <a:rPr lang="tr-TR" sz="2400" b="1" dirty="0">
                <a:solidFill>
                  <a:srgbClr val="0000FF"/>
                </a:solidFill>
                <a:latin typeface="Arial" panose="020B0604020202020204" pitchFamily="34" charset="0"/>
                <a:cs typeface="Arial" panose="020B0604020202020204" pitchFamily="34" charset="0"/>
              </a:rPr>
              <a:t>(</a:t>
            </a:r>
            <a:r>
              <a:rPr lang="tr-TR" sz="2400" b="1" dirty="0">
                <a:solidFill>
                  <a:srgbClr val="FF0000"/>
                </a:solidFill>
                <a:latin typeface="Arial" panose="020B0604020202020204" pitchFamily="34" charset="0"/>
                <a:cs typeface="Arial" panose="020B0604020202020204" pitchFamily="34" charset="0"/>
              </a:rPr>
              <a:t>T</a:t>
            </a:r>
            <a:r>
              <a:rPr lang="tr-TR" sz="2400" b="1" dirty="0">
                <a:solidFill>
                  <a:srgbClr val="0000FF"/>
                </a:solidFill>
                <a:latin typeface="Arial" panose="020B0604020202020204" pitchFamily="34" charset="0"/>
                <a:cs typeface="Arial" panose="020B0604020202020204" pitchFamily="34" charset="0"/>
              </a:rPr>
              <a:t>aşkın </a:t>
            </a:r>
            <a:r>
              <a:rPr lang="tr-TR" sz="2400" b="1" dirty="0">
                <a:solidFill>
                  <a:srgbClr val="FF0000"/>
                </a:solidFill>
                <a:latin typeface="Arial" panose="020B0604020202020204" pitchFamily="34" charset="0"/>
                <a:cs typeface="Arial" panose="020B0604020202020204" pitchFamily="34" charset="0"/>
              </a:rPr>
              <a:t>A</a:t>
            </a:r>
            <a:r>
              <a:rPr lang="tr-TR" sz="2400" b="1" dirty="0">
                <a:solidFill>
                  <a:srgbClr val="0000FF"/>
                </a:solidFill>
                <a:latin typeface="Arial" panose="020B0604020202020204" pitchFamily="34" charset="0"/>
                <a:cs typeface="Arial" panose="020B0604020202020204" pitchFamily="34" charset="0"/>
              </a:rPr>
              <a:t>rıza ve </a:t>
            </a:r>
            <a:r>
              <a:rPr lang="tr-TR" sz="2400" b="1" dirty="0">
                <a:solidFill>
                  <a:srgbClr val="FF0000"/>
                </a:solidFill>
                <a:latin typeface="Arial" panose="020B0604020202020204" pitchFamily="34" charset="0"/>
                <a:cs typeface="Arial" panose="020B0604020202020204" pitchFamily="34" charset="0"/>
              </a:rPr>
              <a:t>M</a:t>
            </a:r>
            <a:r>
              <a:rPr lang="tr-TR" sz="2400" b="1" dirty="0">
                <a:solidFill>
                  <a:srgbClr val="0000FF"/>
                </a:solidFill>
                <a:latin typeface="Arial" panose="020B0604020202020204" pitchFamily="34" charset="0"/>
                <a:cs typeface="Arial" panose="020B0604020202020204" pitchFamily="34" charset="0"/>
              </a:rPr>
              <a:t>üdahale  </a:t>
            </a:r>
            <a:r>
              <a:rPr lang="tr-TR" sz="2400" b="1" dirty="0">
                <a:solidFill>
                  <a:srgbClr val="FF0000"/>
                </a:solidFill>
                <a:latin typeface="Arial" panose="020B0604020202020204" pitchFamily="34" charset="0"/>
                <a:cs typeface="Arial" panose="020B0604020202020204" pitchFamily="34" charset="0"/>
              </a:rPr>
              <a:t>B</a:t>
            </a:r>
            <a:r>
              <a:rPr lang="tr-TR" sz="2400" b="1" dirty="0">
                <a:solidFill>
                  <a:srgbClr val="0000FF"/>
                </a:solidFill>
                <a:latin typeface="Arial" panose="020B0604020202020204" pitchFamily="34" charset="0"/>
                <a:cs typeface="Arial" panose="020B0604020202020204" pitchFamily="34" charset="0"/>
              </a:rPr>
              <a:t>ilgi </a:t>
            </a:r>
            <a:r>
              <a:rPr lang="tr-TR" sz="2400" b="1" dirty="0">
                <a:solidFill>
                  <a:srgbClr val="FF0000"/>
                </a:solidFill>
                <a:latin typeface="Arial" panose="020B0604020202020204" pitchFamily="34" charset="0"/>
                <a:cs typeface="Arial" panose="020B0604020202020204" pitchFamily="34" charset="0"/>
              </a:rPr>
              <a:t>S</a:t>
            </a:r>
            <a:r>
              <a:rPr lang="tr-TR" sz="2400" b="1" dirty="0">
                <a:solidFill>
                  <a:srgbClr val="0000FF"/>
                </a:solidFill>
                <a:latin typeface="Arial" panose="020B0604020202020204" pitchFamily="34" charset="0"/>
                <a:cs typeface="Arial" panose="020B0604020202020204" pitchFamily="34" charset="0"/>
              </a:rPr>
              <a:t>istemi) </a:t>
            </a:r>
            <a:r>
              <a:rPr lang="tr-TR" sz="2400" dirty="0">
                <a:solidFill>
                  <a:srgbClr val="0000FF"/>
                </a:solidFill>
                <a:latin typeface="Arial" panose="020B0604020202020204" pitchFamily="34" charset="0"/>
                <a:cs typeface="Arial" panose="020B0604020202020204" pitchFamily="34" charset="0"/>
              </a:rPr>
              <a:t>Projesi hayata geçirilmiştir.</a:t>
            </a:r>
            <a:endParaRPr lang="tr-TR" sz="2200" b="1" dirty="0">
              <a:solidFill>
                <a:srgbClr val="0000FF"/>
              </a:solidFill>
              <a:latin typeface="Arial" pitchFamily="34" charset="0"/>
              <a:cs typeface="Arial" pitchFamily="34" charset="0"/>
            </a:endParaRPr>
          </a:p>
          <a:p>
            <a:pPr marL="541338" lvl="1" indent="-7938" algn="just">
              <a:buClr>
                <a:srgbClr val="FF0000"/>
              </a:buClr>
            </a:pPr>
            <a:endParaRPr lang="tr-TR" sz="2200" b="1" dirty="0">
              <a:solidFill>
                <a:srgbClr val="0000FF"/>
              </a:solidFill>
              <a:latin typeface="Arial" pitchFamily="34" charset="0"/>
              <a:cs typeface="Arial" pitchFamily="34" charset="0"/>
            </a:endParaRPr>
          </a:p>
        </p:txBody>
      </p:sp>
      <p:pic>
        <p:nvPicPr>
          <p:cNvPr id="6" name="Resim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640632" y="3809894"/>
            <a:ext cx="1800200" cy="975848"/>
          </a:xfrm>
          <a:prstGeom prst="rect">
            <a:avLst/>
          </a:prstGeom>
          <a:effectLst>
            <a:glow rad="1905000">
              <a:schemeClr val="accent1">
                <a:alpha val="0"/>
              </a:schemeClr>
            </a:glow>
            <a:softEdge rad="368300"/>
          </a:effectLst>
        </p:spPr>
      </p:pic>
      <p:cxnSp>
        <p:nvCxnSpPr>
          <p:cNvPr id="8" name="Düz Ok Bağlayıcısı 7"/>
          <p:cNvCxnSpPr/>
          <p:nvPr/>
        </p:nvCxnSpPr>
        <p:spPr>
          <a:xfrm flipV="1">
            <a:off x="2576736" y="4725145"/>
            <a:ext cx="0" cy="646863"/>
          </a:xfrm>
          <a:prstGeom prst="straightConnector1">
            <a:avLst/>
          </a:prstGeom>
          <a:ln>
            <a:prstDash val="sysDot"/>
            <a:tailEnd type="arrow"/>
          </a:ln>
        </p:spPr>
        <p:style>
          <a:lnRef idx="3">
            <a:schemeClr val="accent2"/>
          </a:lnRef>
          <a:fillRef idx="0">
            <a:schemeClr val="accent2"/>
          </a:fillRef>
          <a:effectRef idx="2">
            <a:schemeClr val="accent2"/>
          </a:effectRef>
          <a:fontRef idx="minor">
            <a:schemeClr val="tx1"/>
          </a:fontRef>
        </p:style>
      </p:cxnSp>
      <p:cxnSp>
        <p:nvCxnSpPr>
          <p:cNvPr id="12" name="Düz Ok Bağlayıcısı 11"/>
          <p:cNvCxnSpPr/>
          <p:nvPr/>
        </p:nvCxnSpPr>
        <p:spPr>
          <a:xfrm>
            <a:off x="2792760" y="4797152"/>
            <a:ext cx="0" cy="792088"/>
          </a:xfrm>
          <a:prstGeom prst="straightConnector1">
            <a:avLst/>
          </a:prstGeom>
          <a:ln>
            <a:prstDash val="sysDot"/>
            <a:tailEnd type="arrow"/>
          </a:ln>
        </p:spPr>
        <p:style>
          <a:lnRef idx="3">
            <a:schemeClr val="accent2"/>
          </a:lnRef>
          <a:fillRef idx="0">
            <a:schemeClr val="accent2"/>
          </a:fillRef>
          <a:effectRef idx="2">
            <a:schemeClr val="accent2"/>
          </a:effectRef>
          <a:fontRef idx="minor">
            <a:schemeClr val="tx1"/>
          </a:fontRef>
        </p:style>
      </p:cxnSp>
      <p:cxnSp>
        <p:nvCxnSpPr>
          <p:cNvPr id="16" name="Düz Ok Bağlayıcısı 15"/>
          <p:cNvCxnSpPr/>
          <p:nvPr/>
        </p:nvCxnSpPr>
        <p:spPr>
          <a:xfrm>
            <a:off x="3368824" y="4437112"/>
            <a:ext cx="1512168" cy="360040"/>
          </a:xfrm>
          <a:prstGeom prst="straightConnector1">
            <a:avLst/>
          </a:prstGeom>
          <a:ln>
            <a:prstDash val="sysDot"/>
            <a:tailEnd type="arrow"/>
          </a:ln>
        </p:spPr>
        <p:style>
          <a:lnRef idx="3">
            <a:schemeClr val="accent2"/>
          </a:lnRef>
          <a:fillRef idx="0">
            <a:schemeClr val="accent2"/>
          </a:fillRef>
          <a:effectRef idx="2">
            <a:schemeClr val="accent2"/>
          </a:effectRef>
          <a:fontRef idx="minor">
            <a:schemeClr val="tx1"/>
          </a:fontRef>
        </p:style>
      </p:cxnSp>
      <p:cxnSp>
        <p:nvCxnSpPr>
          <p:cNvPr id="27" name="Düz Ok Bağlayıcısı 26"/>
          <p:cNvCxnSpPr/>
          <p:nvPr/>
        </p:nvCxnSpPr>
        <p:spPr>
          <a:xfrm flipH="1" flipV="1">
            <a:off x="3224808" y="4653137"/>
            <a:ext cx="1368152" cy="324037"/>
          </a:xfrm>
          <a:prstGeom prst="straightConnector1">
            <a:avLst/>
          </a:prstGeom>
          <a:ln>
            <a:prstDash val="sysDot"/>
            <a:tailEnd type="arrow"/>
          </a:ln>
        </p:spPr>
        <p:style>
          <a:lnRef idx="3">
            <a:schemeClr val="accent2"/>
          </a:lnRef>
          <a:fillRef idx="0">
            <a:schemeClr val="accent2"/>
          </a:fillRef>
          <a:effectRef idx="2">
            <a:schemeClr val="accent2"/>
          </a:effectRef>
          <a:fontRef idx="minor">
            <a:schemeClr val="tx1"/>
          </a:fontRef>
        </p:style>
      </p:cxnSp>
      <p:sp>
        <p:nvSpPr>
          <p:cNvPr id="18" name="17 Slayt Numarası Yer Tutucusu"/>
          <p:cNvSpPr>
            <a:spLocks noGrp="1"/>
          </p:cNvSpPr>
          <p:nvPr>
            <p:ph type="sldNum" sz="quarter" idx="4294967295"/>
          </p:nvPr>
        </p:nvSpPr>
        <p:spPr/>
        <p:txBody>
          <a:bodyPr/>
          <a:lstStyle/>
          <a:p>
            <a:pPr>
              <a:defRPr/>
            </a:pPr>
            <a:endParaRPr lang="tr-TR" dirty="0"/>
          </a:p>
        </p:txBody>
      </p:sp>
    </p:spTree>
    <p:extLst>
      <p:ext uri="{BB962C8B-B14F-4D97-AF65-F5344CB8AC3E}">
        <p14:creationId xmlns:p14="http://schemas.microsoft.com/office/powerpoint/2010/main" val="35152906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TAMBIS-PROJECTTIMELINE\ihbarekle_ihbartipi.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0512" y="1124744"/>
            <a:ext cx="8883617" cy="5328592"/>
          </a:xfrm>
          <a:prstGeom prst="rect">
            <a:avLst/>
          </a:prstGeom>
          <a:noFill/>
          <a:extLst>
            <a:ext uri="{909E8E84-426E-40DD-AFC4-6F175D3DCCD1}">
              <a14:hiddenFill xmlns:a14="http://schemas.microsoft.com/office/drawing/2010/main">
                <a:solidFill>
                  <a:srgbClr val="FFFFFF"/>
                </a:solidFill>
              </a14:hiddenFill>
            </a:ext>
          </a:extLst>
        </p:spPr>
      </p:pic>
      <p:sp>
        <p:nvSpPr>
          <p:cNvPr id="9" name="8 Slayt Numarası Yer Tutucusu"/>
          <p:cNvSpPr>
            <a:spLocks noGrp="1"/>
          </p:cNvSpPr>
          <p:nvPr>
            <p:ph type="sldNum" sz="quarter" idx="4294967295"/>
          </p:nvPr>
        </p:nvSpPr>
        <p:spPr/>
        <p:txBody>
          <a:bodyPr/>
          <a:lstStyle/>
          <a:p>
            <a:pPr>
              <a:defRPr/>
            </a:pPr>
            <a:endParaRPr lang="tr-TR" dirty="0"/>
          </a:p>
        </p:txBody>
      </p:sp>
      <p:sp>
        <p:nvSpPr>
          <p:cNvPr id="2" name="Dikdörtgen 1"/>
          <p:cNvSpPr/>
          <p:nvPr/>
        </p:nvSpPr>
        <p:spPr>
          <a:xfrm>
            <a:off x="2615184" y="173736"/>
            <a:ext cx="3712464" cy="461665"/>
          </a:xfrm>
          <a:prstGeom prst="rect">
            <a:avLst/>
          </a:prstGeom>
        </p:spPr>
        <p:txBody>
          <a:bodyPr wrap="square">
            <a:spAutoFit/>
          </a:bodyPr>
          <a:lstStyle/>
          <a:p>
            <a:pPr algn="ctr"/>
            <a:r>
              <a:rPr lang="tr-TR" sz="2400" dirty="0">
                <a:solidFill>
                  <a:srgbClr val="FF0000"/>
                </a:solidFill>
                <a:latin typeface="Arial" pitchFamily="34" charset="0"/>
                <a:cs typeface="Arial" pitchFamily="34" charset="0"/>
              </a:rPr>
              <a:t>TAMBİS</a:t>
            </a:r>
            <a:r>
              <a:rPr lang="tr-TR" altLang="tr-TR" sz="2400" dirty="0">
                <a:solidFill>
                  <a:srgbClr val="FF0000"/>
                </a:solidFill>
                <a:latin typeface="Arial" pitchFamily="34" charset="0"/>
                <a:cs typeface="Arial" pitchFamily="34" charset="0"/>
              </a:rPr>
              <a:t> PROJESİ</a:t>
            </a:r>
          </a:p>
        </p:txBody>
      </p:sp>
    </p:spTree>
    <p:extLst>
      <p:ext uri="{BB962C8B-B14F-4D97-AF65-F5344CB8AC3E}">
        <p14:creationId xmlns:p14="http://schemas.microsoft.com/office/powerpoint/2010/main" val="20759344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Başlık"/>
          <p:cNvSpPr>
            <a:spLocks noGrp="1"/>
          </p:cNvSpPr>
          <p:nvPr>
            <p:ph type="title"/>
          </p:nvPr>
        </p:nvSpPr>
        <p:spPr>
          <a:xfrm>
            <a:off x="1640632" y="211842"/>
            <a:ext cx="7139136" cy="346050"/>
          </a:xfrm>
        </p:spPr>
        <p:txBody>
          <a:bodyPr>
            <a:noAutofit/>
          </a:bodyPr>
          <a:lstStyle/>
          <a:p>
            <a:r>
              <a:rPr lang="tr-TR" dirty="0" smtClean="0">
                <a:solidFill>
                  <a:srgbClr val="FF0000"/>
                </a:solidFill>
                <a:latin typeface="Arial" pitchFamily="34" charset="0"/>
                <a:cs typeface="Arial" pitchFamily="34" charset="0"/>
              </a:rPr>
              <a:t/>
            </a:r>
            <a:br>
              <a:rPr lang="tr-TR" dirty="0" smtClean="0">
                <a:solidFill>
                  <a:srgbClr val="FF0000"/>
                </a:solidFill>
                <a:latin typeface="Arial" pitchFamily="34" charset="0"/>
                <a:cs typeface="Arial" pitchFamily="34" charset="0"/>
              </a:rPr>
            </a:br>
            <a:r>
              <a:rPr lang="tr-TR" altLang="tr-TR" sz="2800" dirty="0">
                <a:latin typeface="Arial" pitchFamily="34" charset="0"/>
                <a:cs typeface="Arial" pitchFamily="34" charset="0"/>
              </a:rPr>
              <a:t/>
            </a:r>
            <a:br>
              <a:rPr lang="tr-TR" altLang="tr-TR" sz="2800" dirty="0">
                <a:latin typeface="Arial" pitchFamily="34" charset="0"/>
                <a:cs typeface="Arial" pitchFamily="34" charset="0"/>
              </a:rPr>
            </a:br>
            <a:endParaRPr lang="tr-TR" sz="2800" dirty="0"/>
          </a:p>
        </p:txBody>
      </p:sp>
      <p:sp>
        <p:nvSpPr>
          <p:cNvPr id="8" name="7 İçerik Yer Tutucusu"/>
          <p:cNvSpPr>
            <a:spLocks noGrp="1"/>
          </p:cNvSpPr>
          <p:nvPr>
            <p:ph idx="1"/>
          </p:nvPr>
        </p:nvSpPr>
        <p:spPr/>
        <p:txBody>
          <a:bodyPr/>
          <a:lstStyle/>
          <a:p>
            <a:endParaRPr lang="tr-TR"/>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0513" y="1020679"/>
            <a:ext cx="8826045" cy="5504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10 Slayt Numarası Yer Tutucusu"/>
          <p:cNvSpPr>
            <a:spLocks noGrp="1"/>
          </p:cNvSpPr>
          <p:nvPr>
            <p:ph type="sldNum" sz="quarter" idx="4294967295"/>
          </p:nvPr>
        </p:nvSpPr>
        <p:spPr/>
        <p:txBody>
          <a:bodyPr/>
          <a:lstStyle/>
          <a:p>
            <a:pPr>
              <a:defRPr/>
            </a:pPr>
            <a:endParaRPr lang="tr-TR" dirty="0"/>
          </a:p>
        </p:txBody>
      </p:sp>
      <p:sp>
        <p:nvSpPr>
          <p:cNvPr id="2" name="Dikdörtgen 1"/>
          <p:cNvSpPr/>
          <p:nvPr/>
        </p:nvSpPr>
        <p:spPr>
          <a:xfrm>
            <a:off x="3388983" y="296572"/>
            <a:ext cx="2707409" cy="461665"/>
          </a:xfrm>
          <a:prstGeom prst="rect">
            <a:avLst/>
          </a:prstGeom>
        </p:spPr>
        <p:txBody>
          <a:bodyPr wrap="none">
            <a:spAutoFit/>
          </a:bodyPr>
          <a:lstStyle/>
          <a:p>
            <a:pPr algn="ctr"/>
            <a:r>
              <a:rPr lang="tr-TR" sz="2400" dirty="0">
                <a:solidFill>
                  <a:srgbClr val="FF0000"/>
                </a:solidFill>
                <a:latin typeface="Arial" pitchFamily="34" charset="0"/>
                <a:cs typeface="Arial" pitchFamily="34" charset="0"/>
              </a:rPr>
              <a:t>TAMBİS</a:t>
            </a:r>
            <a:r>
              <a:rPr lang="tr-TR" altLang="tr-TR" sz="2400" dirty="0">
                <a:solidFill>
                  <a:srgbClr val="FF0000"/>
                </a:solidFill>
                <a:latin typeface="Arial" pitchFamily="34" charset="0"/>
                <a:cs typeface="Arial" pitchFamily="34" charset="0"/>
              </a:rPr>
              <a:t> PROJESİ</a:t>
            </a:r>
          </a:p>
        </p:txBody>
      </p:sp>
    </p:spTree>
    <p:extLst>
      <p:ext uri="{BB962C8B-B14F-4D97-AF65-F5344CB8AC3E}">
        <p14:creationId xmlns:p14="http://schemas.microsoft.com/office/powerpoint/2010/main" val="18432558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2"/>
          <p:cNvSpPr>
            <a:spLocks noGrp="1"/>
          </p:cNvSpPr>
          <p:nvPr>
            <p:ph type="title"/>
          </p:nvPr>
        </p:nvSpPr>
        <p:spPr>
          <a:xfrm>
            <a:off x="1133856" y="-137160"/>
            <a:ext cx="8276844" cy="1554798"/>
          </a:xfrm>
        </p:spPr>
        <p:txBody>
          <a:bodyPr/>
          <a:lstStyle/>
          <a:p>
            <a:r>
              <a:rPr lang="tr-TR" sz="2400" dirty="0">
                <a:solidFill>
                  <a:srgbClr val="FF0000"/>
                </a:solidFill>
                <a:latin typeface="Arial" pitchFamily="34" charset="0"/>
                <a:cs typeface="Arial" pitchFamily="34" charset="0"/>
              </a:rPr>
              <a:t>TAMBİS</a:t>
            </a:r>
            <a:r>
              <a:rPr lang="tr-TR" altLang="tr-TR" sz="2400" dirty="0">
                <a:solidFill>
                  <a:srgbClr val="FF0000"/>
                </a:solidFill>
                <a:latin typeface="Arial" pitchFamily="34" charset="0"/>
                <a:cs typeface="Arial" pitchFamily="34" charset="0"/>
              </a:rPr>
              <a:t> PROJESİ</a:t>
            </a:r>
            <a:r>
              <a:rPr lang="tr-TR" altLang="tr-TR" sz="4400" dirty="0">
                <a:solidFill>
                  <a:srgbClr val="FF0000"/>
                </a:solidFill>
                <a:latin typeface="Arial" pitchFamily="34" charset="0"/>
                <a:cs typeface="Arial" pitchFamily="34" charset="0"/>
              </a:rPr>
              <a:t/>
            </a:r>
            <a:br>
              <a:rPr lang="tr-TR" altLang="tr-TR" sz="4400" dirty="0">
                <a:solidFill>
                  <a:srgbClr val="FF0000"/>
                </a:solidFill>
                <a:latin typeface="Arial" pitchFamily="34" charset="0"/>
                <a:cs typeface="Arial" pitchFamily="34" charset="0"/>
              </a:rPr>
            </a:br>
            <a:endParaRPr lang="tr-TR" dirty="0"/>
          </a:p>
        </p:txBody>
      </p:sp>
      <p:sp>
        <p:nvSpPr>
          <p:cNvPr id="7" name="6 Slayt Numarası Yer Tutucusu"/>
          <p:cNvSpPr>
            <a:spLocks noGrp="1"/>
          </p:cNvSpPr>
          <p:nvPr>
            <p:ph type="sldNum" sz="quarter" idx="4"/>
          </p:nvPr>
        </p:nvSpPr>
        <p:spPr/>
        <p:txBody>
          <a:bodyPr/>
          <a:lstStyle/>
          <a:p>
            <a:pPr>
              <a:defRPr/>
            </a:pPr>
            <a:fld id="{CA44DFDA-8FE6-450F-A2D2-A9CD96E1E111}" type="slidenum">
              <a:rPr lang="tr-TR" smtClean="0"/>
              <a:pPr>
                <a:defRPr/>
              </a:pPr>
              <a:t>79</a:t>
            </a:fld>
            <a:r>
              <a:rPr lang="tr-TR" smtClean="0"/>
              <a:t>/8</a:t>
            </a:r>
            <a:endParaRPr lang="tr-TR" dirty="0"/>
          </a:p>
        </p:txBody>
      </p:sp>
      <p:pic>
        <p:nvPicPr>
          <p:cNvPr id="1026" name="Picture 2" descr="C:\Users\sdeniz\Desktop\tambis_ekran görüntüsü(1).PNG"/>
          <p:cNvPicPr>
            <a:picLocks noGrp="1" noChangeAspect="1" noChangeArrowheads="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bwMode="auto">
          <a:xfrm>
            <a:off x="566928" y="988505"/>
            <a:ext cx="9144000" cy="58054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16599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ED1BB357-6572-471A-8451-343E69C6C588}"/>
              </a:ext>
            </a:extLst>
          </p:cNvPr>
          <p:cNvSpPr/>
          <p:nvPr/>
        </p:nvSpPr>
        <p:spPr>
          <a:xfrm>
            <a:off x="437248" y="1036948"/>
            <a:ext cx="8819874" cy="1815882"/>
          </a:xfrm>
          <a:prstGeom prst="rect">
            <a:avLst/>
          </a:prstGeom>
        </p:spPr>
        <p:txBody>
          <a:bodyPr wrap="square">
            <a:spAutoFit/>
          </a:bodyPr>
          <a:lstStyle/>
          <a:p>
            <a:pPr algn="just"/>
            <a:r>
              <a:rPr lang="tr-TR" dirty="0">
                <a:solidFill>
                  <a:srgbClr val="0000FF"/>
                </a:solidFill>
                <a:latin typeface="Arial" panose="020B0604020202020204" pitchFamily="34" charset="0"/>
                <a:cs typeface="Arial" panose="020B0604020202020204" pitchFamily="34" charset="0"/>
              </a:rPr>
              <a:t>DSİ tarafından akarsu ıslahlarının projesine göre yapılabilmesi için; belediye ve mücavir alan sınırları içinde bulunan ıslah güzergahlarının ilgili belediyelerce DSİ’ye ihtilafsız olarak tesliminde problemler yaşanmaktır.</a:t>
            </a:r>
          </a:p>
          <a:p>
            <a:pPr algn="just"/>
            <a:endParaRPr lang="tr-TR" dirty="0">
              <a:solidFill>
                <a:srgbClr val="0000FF"/>
              </a:solidFill>
              <a:latin typeface="Arial" panose="020B0604020202020204" pitchFamily="34" charset="0"/>
              <a:cs typeface="Arial" panose="020B0604020202020204" pitchFamily="34" charset="0"/>
            </a:endParaRPr>
          </a:p>
          <a:p>
            <a:pPr algn="ctr"/>
            <a:r>
              <a:rPr lang="tr-TR" sz="2000" b="1" dirty="0">
                <a:solidFill>
                  <a:srgbClr val="FF0000"/>
                </a:solidFill>
                <a:latin typeface="Arial" panose="020B0604020202020204" pitchFamily="34" charset="0"/>
                <a:cs typeface="Arial" panose="020B0604020202020204" pitchFamily="34" charset="0"/>
              </a:rPr>
              <a:t>Bu kapsamdaki ıslahlar ya projesine uygun yapılamamakta ve ya hiç uygulanamamaktadır. </a:t>
            </a:r>
            <a:endParaRPr lang="tr-TR" sz="2000" b="1" dirty="0">
              <a:solidFill>
                <a:srgbClr val="FF0000"/>
              </a:solidFill>
            </a:endParaRPr>
          </a:p>
        </p:txBody>
      </p:sp>
      <p:pic>
        <p:nvPicPr>
          <p:cNvPr id="3" name="Resim 2">
            <a:extLst>
              <a:ext uri="{FF2B5EF4-FFF2-40B4-BE49-F238E27FC236}">
                <a16:creationId xmlns:a16="http://schemas.microsoft.com/office/drawing/2014/main" id="{5826BAE8-BE50-4233-99C5-CBD957272E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7248" y="2821286"/>
            <a:ext cx="4499992" cy="3374994"/>
          </a:xfrm>
          <a:prstGeom prst="rect">
            <a:avLst/>
          </a:prstGeom>
        </p:spPr>
      </p:pic>
      <p:sp>
        <p:nvSpPr>
          <p:cNvPr id="4" name="Dikdörtgen 3">
            <a:extLst>
              <a:ext uri="{FF2B5EF4-FFF2-40B4-BE49-F238E27FC236}">
                <a16:creationId xmlns:a16="http://schemas.microsoft.com/office/drawing/2014/main" id="{C3613159-928F-49A4-A0BE-BD13636A6215}"/>
              </a:ext>
            </a:extLst>
          </p:cNvPr>
          <p:cNvSpPr/>
          <p:nvPr/>
        </p:nvSpPr>
        <p:spPr>
          <a:xfrm>
            <a:off x="877873" y="6142589"/>
            <a:ext cx="4953000" cy="584775"/>
          </a:xfrm>
          <a:prstGeom prst="rect">
            <a:avLst/>
          </a:prstGeom>
        </p:spPr>
        <p:txBody>
          <a:bodyPr wrap="square">
            <a:spAutoFit/>
          </a:bodyPr>
          <a:lstStyle/>
          <a:p>
            <a:r>
              <a:rPr lang="tr-TR" sz="1400" i="1" dirty="0">
                <a:solidFill>
                  <a:srgbClr val="C00000"/>
                </a:solidFill>
              </a:rPr>
              <a:t>Soyak Deresi ve </a:t>
            </a:r>
            <a:r>
              <a:rPr lang="tr-TR" sz="1400" i="1" dirty="0" err="1">
                <a:solidFill>
                  <a:srgbClr val="C00000"/>
                </a:solidFill>
              </a:rPr>
              <a:t>Karacaören</a:t>
            </a:r>
            <a:r>
              <a:rPr lang="tr-TR" sz="1400" i="1" dirty="0">
                <a:solidFill>
                  <a:srgbClr val="C00000"/>
                </a:solidFill>
              </a:rPr>
              <a:t> Kuşaklama Kanalı </a:t>
            </a:r>
          </a:p>
          <a:p>
            <a:r>
              <a:rPr lang="tr-TR" sz="1400" i="1" dirty="0">
                <a:solidFill>
                  <a:srgbClr val="C00000"/>
                </a:solidFill>
              </a:rPr>
              <a:t>                        Düziçi – Osmaniy</a:t>
            </a:r>
            <a:r>
              <a:rPr lang="tr-TR" i="1" dirty="0">
                <a:solidFill>
                  <a:srgbClr val="C00000"/>
                </a:solidFill>
              </a:rPr>
              <a:t>e </a:t>
            </a:r>
          </a:p>
        </p:txBody>
      </p:sp>
      <p:pic>
        <p:nvPicPr>
          <p:cNvPr id="6" name="Picture 2" descr="d:\mcavusoglu\Desktop\ISPARTA.jpg">
            <a:extLst>
              <a:ext uri="{FF2B5EF4-FFF2-40B4-BE49-F238E27FC236}">
                <a16:creationId xmlns:a16="http://schemas.microsoft.com/office/drawing/2014/main" id="{2FC73BF5-AF6D-477E-BAD9-AE2B64D87A8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26097" y="2821287"/>
            <a:ext cx="4464495" cy="3374993"/>
          </a:xfrm>
          <a:prstGeom prst="rect">
            <a:avLst/>
          </a:prstGeom>
          <a:noFill/>
          <a:extLst>
            <a:ext uri="{909E8E84-426E-40DD-AFC4-6F175D3DCCD1}">
              <a14:hiddenFill xmlns:a14="http://schemas.microsoft.com/office/drawing/2010/main">
                <a:solidFill>
                  <a:srgbClr val="FFFFFF"/>
                </a:solidFill>
              </a14:hiddenFill>
            </a:ext>
          </a:extLst>
        </p:spPr>
      </p:pic>
      <p:sp>
        <p:nvSpPr>
          <p:cNvPr id="7" name="Dikdörtgen 6">
            <a:extLst>
              <a:ext uri="{FF2B5EF4-FFF2-40B4-BE49-F238E27FC236}">
                <a16:creationId xmlns:a16="http://schemas.microsoft.com/office/drawing/2014/main" id="{26F78C6E-74F4-4DE3-B420-B59FB02809A2}"/>
              </a:ext>
            </a:extLst>
          </p:cNvPr>
          <p:cNvSpPr/>
          <p:nvPr/>
        </p:nvSpPr>
        <p:spPr>
          <a:xfrm rot="10800000" flipH="1" flipV="1">
            <a:off x="6551628" y="6196280"/>
            <a:ext cx="4029485" cy="307777"/>
          </a:xfrm>
          <a:prstGeom prst="rect">
            <a:avLst/>
          </a:prstGeom>
        </p:spPr>
        <p:txBody>
          <a:bodyPr wrap="square">
            <a:spAutoFit/>
          </a:bodyPr>
          <a:lstStyle/>
          <a:p>
            <a:r>
              <a:rPr lang="tr-TR" sz="1400" i="1" dirty="0">
                <a:solidFill>
                  <a:srgbClr val="C00000"/>
                </a:solidFill>
              </a:rPr>
              <a:t>Isparta-</a:t>
            </a:r>
            <a:r>
              <a:rPr lang="tr-TR" sz="1400" i="1" dirty="0" err="1">
                <a:solidFill>
                  <a:srgbClr val="C00000"/>
                </a:solidFill>
              </a:rPr>
              <a:t>Şehiriçi</a:t>
            </a:r>
            <a:r>
              <a:rPr lang="tr-TR" sz="1400" i="1" dirty="0">
                <a:solidFill>
                  <a:srgbClr val="C00000"/>
                </a:solidFill>
              </a:rPr>
              <a:t> Deresi</a:t>
            </a:r>
          </a:p>
        </p:txBody>
      </p:sp>
      <p:sp>
        <p:nvSpPr>
          <p:cNvPr id="8" name="Dikdörtgen 7">
            <a:extLst>
              <a:ext uri="{FF2B5EF4-FFF2-40B4-BE49-F238E27FC236}">
                <a16:creationId xmlns:a16="http://schemas.microsoft.com/office/drawing/2014/main" id="{9284D7CC-06D4-4B87-AAFE-93BC1E5ED7FE}"/>
              </a:ext>
            </a:extLst>
          </p:cNvPr>
          <p:cNvSpPr/>
          <p:nvPr/>
        </p:nvSpPr>
        <p:spPr>
          <a:xfrm>
            <a:off x="2074607" y="206477"/>
            <a:ext cx="5968180" cy="369332"/>
          </a:xfrm>
          <a:prstGeom prst="rect">
            <a:avLst/>
          </a:prstGeom>
        </p:spPr>
        <p:txBody>
          <a:bodyPr wrap="square">
            <a:spAutoFit/>
          </a:bodyPr>
          <a:lstStyle/>
          <a:p>
            <a:r>
              <a:rPr lang="en-US" b="1" dirty="0">
                <a:solidFill>
                  <a:srgbClr val="FF0000"/>
                </a:solidFill>
                <a:latin typeface="Arial" pitchFamily="34" charset="0"/>
                <a:ea typeface="Times New Roman" pitchFamily="18" charset="0"/>
                <a:cs typeface="Arial" pitchFamily="34" charset="0"/>
              </a:rPr>
              <a:t>T</a:t>
            </a:r>
            <a:r>
              <a:rPr lang="tr-TR" b="1" dirty="0">
                <a:solidFill>
                  <a:srgbClr val="FF0000"/>
                </a:solidFill>
                <a:latin typeface="Arial" pitchFamily="34" charset="0"/>
                <a:ea typeface="Times New Roman" pitchFamily="18" charset="0"/>
                <a:cs typeface="Arial" pitchFamily="34" charset="0"/>
              </a:rPr>
              <a:t>AŞKIN VE RÜSUBAT </a:t>
            </a:r>
            <a:r>
              <a:rPr lang="en-US" b="1" dirty="0">
                <a:solidFill>
                  <a:srgbClr val="FF0000"/>
                </a:solidFill>
                <a:latin typeface="Arial" pitchFamily="34" charset="0"/>
                <a:ea typeface="Times New Roman" pitchFamily="18" charset="0"/>
                <a:cs typeface="Arial" pitchFamily="34" charset="0"/>
              </a:rPr>
              <a:t>KONTROLÜ</a:t>
            </a:r>
            <a:r>
              <a:rPr lang="tr-TR" b="1" dirty="0">
                <a:solidFill>
                  <a:srgbClr val="FF0000"/>
                </a:solidFill>
                <a:latin typeface="Arial" pitchFamily="34" charset="0"/>
                <a:ea typeface="Times New Roman" pitchFamily="18" charset="0"/>
                <a:cs typeface="Arial" pitchFamily="34" charset="0"/>
              </a:rPr>
              <a:t> ÇALIŞMALARI</a:t>
            </a:r>
            <a:endParaRPr lang="tr-TR" dirty="0"/>
          </a:p>
        </p:txBody>
      </p:sp>
    </p:spTree>
    <p:extLst>
      <p:ext uri="{BB962C8B-B14F-4D97-AF65-F5344CB8AC3E}">
        <p14:creationId xmlns:p14="http://schemas.microsoft.com/office/powerpoint/2010/main" val="311437258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0" y="884521"/>
            <a:ext cx="9144000" cy="5949280"/>
          </a:xfrm>
          <a:prstGeom prst="rect">
            <a:avLst/>
          </a:prstGeom>
        </p:spPr>
      </p:pic>
      <p:sp>
        <p:nvSpPr>
          <p:cNvPr id="9" name="3 Dikdörtgen"/>
          <p:cNvSpPr/>
          <p:nvPr/>
        </p:nvSpPr>
        <p:spPr>
          <a:xfrm>
            <a:off x="5420544" y="5229201"/>
            <a:ext cx="4104456" cy="1015663"/>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a:r>
              <a:rPr lang="tr-TR" sz="6000" b="1" dirty="0">
                <a:solidFill>
                  <a:srgbClr val="FF0000"/>
                </a:solidFill>
              </a:rPr>
              <a:t>Arz Ederim.</a:t>
            </a:r>
          </a:p>
        </p:txBody>
      </p:sp>
      <p:sp>
        <p:nvSpPr>
          <p:cNvPr id="6" name="3 Dikdörtgen"/>
          <p:cNvSpPr/>
          <p:nvPr/>
        </p:nvSpPr>
        <p:spPr>
          <a:xfrm>
            <a:off x="6393160" y="6396597"/>
            <a:ext cx="3744416" cy="338554"/>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a:r>
              <a:rPr lang="tr-TR" sz="1600" i="1" dirty="0">
                <a:solidFill>
                  <a:srgbClr val="FF0000"/>
                </a:solidFill>
                <a:latin typeface="Arial" panose="020B0604020202020204" pitchFamily="34" charset="0"/>
              </a:rPr>
              <a:t>Çinili Göl / </a:t>
            </a:r>
            <a:r>
              <a:rPr lang="tr-TR" sz="1600" i="1" dirty="0" err="1">
                <a:solidFill>
                  <a:srgbClr val="FF0000"/>
                </a:solidFill>
                <a:latin typeface="Arial" panose="020B0604020202020204" pitchFamily="34" charset="0"/>
              </a:rPr>
              <a:t>Bolkar</a:t>
            </a:r>
            <a:r>
              <a:rPr lang="tr-TR" sz="1600" i="1" dirty="0">
                <a:solidFill>
                  <a:srgbClr val="FF0000"/>
                </a:solidFill>
                <a:latin typeface="Arial" panose="020B0604020202020204" pitchFamily="34" charset="0"/>
              </a:rPr>
              <a:t> Dağları</a:t>
            </a:r>
          </a:p>
        </p:txBody>
      </p:sp>
    </p:spTree>
    <p:extLst>
      <p:ext uri="{BB962C8B-B14F-4D97-AF65-F5344CB8AC3E}">
        <p14:creationId xmlns:p14="http://schemas.microsoft.com/office/powerpoint/2010/main" val="34189393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C59220B-9DE2-4820-B136-212C8661A719}"/>
              </a:ext>
            </a:extLst>
          </p:cNvPr>
          <p:cNvSpPr>
            <a:spLocks noGrp="1"/>
          </p:cNvSpPr>
          <p:nvPr>
            <p:ph type="ctrTitle"/>
          </p:nvPr>
        </p:nvSpPr>
        <p:spPr>
          <a:xfrm>
            <a:off x="335324" y="786581"/>
            <a:ext cx="9355431" cy="1164767"/>
          </a:xfrm>
        </p:spPr>
        <p:txBody>
          <a:bodyPr/>
          <a:lstStyle/>
          <a:p>
            <a:pPr algn="just"/>
            <a:r>
              <a:rPr lang="tr-TR" sz="1800" dirty="0">
                <a:solidFill>
                  <a:srgbClr val="0000FF"/>
                </a:solidFill>
                <a:latin typeface="Arial" panose="020B0604020202020204" pitchFamily="34" charset="0"/>
                <a:cs typeface="Arial" panose="020B0604020202020204" pitchFamily="34" charset="0"/>
              </a:rPr>
              <a:t>Yerleşim yerlerinde dere yatakları için yeterli genişliklerin bırakılmaması ve </a:t>
            </a:r>
            <a:br>
              <a:rPr lang="tr-TR" sz="1800" dirty="0">
                <a:solidFill>
                  <a:srgbClr val="0000FF"/>
                </a:solidFill>
                <a:latin typeface="Arial" panose="020B0604020202020204" pitchFamily="34" charset="0"/>
                <a:cs typeface="Arial" panose="020B0604020202020204" pitchFamily="34" charset="0"/>
              </a:rPr>
            </a:br>
            <a:r>
              <a:rPr lang="tr-TR" sz="1800" dirty="0">
                <a:solidFill>
                  <a:srgbClr val="0000FF"/>
                </a:solidFill>
                <a:latin typeface="Arial" panose="020B0604020202020204" pitchFamily="34" charset="0"/>
                <a:cs typeface="Arial" panose="020B0604020202020204" pitchFamily="34" charset="0"/>
              </a:rPr>
              <a:t>taşkın alanlarındaki yapılaşmalar, yaşanan taşkınlarda can kayıpları ile hasarların artmasına neden olmaktadır</a:t>
            </a:r>
            <a:r>
              <a:rPr lang="tr-TR" sz="1800" dirty="0">
                <a:solidFill>
                  <a:srgbClr val="0000FF"/>
                </a:solidFill>
              </a:rPr>
              <a:t>. </a:t>
            </a:r>
          </a:p>
        </p:txBody>
      </p:sp>
      <p:pic>
        <p:nvPicPr>
          <p:cNvPr id="4" name="Picture 2" descr="C:\Users\sony\Desktop\celal\IMG_3281.JPG">
            <a:extLst>
              <a:ext uri="{FF2B5EF4-FFF2-40B4-BE49-F238E27FC236}">
                <a16:creationId xmlns:a16="http://schemas.microsoft.com/office/drawing/2014/main" id="{9EF65AB2-7FD4-4DEA-8D05-CD775F2E411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81215" y="3155548"/>
            <a:ext cx="4436882" cy="3327662"/>
          </a:xfrm>
          <a:prstGeom prst="rect">
            <a:avLst/>
          </a:prstGeom>
          <a:ln>
            <a:noFill/>
          </a:ln>
          <a:effectLst/>
        </p:spPr>
      </p:pic>
      <p:pic>
        <p:nvPicPr>
          <p:cNvPr id="5" name="Resim 4">
            <a:extLst>
              <a:ext uri="{FF2B5EF4-FFF2-40B4-BE49-F238E27FC236}">
                <a16:creationId xmlns:a16="http://schemas.microsoft.com/office/drawing/2014/main" id="{FCAEC01B-6FCE-413E-BE32-6A54ADACD0B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1384" y="3155548"/>
            <a:ext cx="4547858" cy="3327662"/>
          </a:xfrm>
          <a:prstGeom prst="rect">
            <a:avLst/>
          </a:prstGeom>
        </p:spPr>
      </p:pic>
      <p:sp>
        <p:nvSpPr>
          <p:cNvPr id="6" name="Dikdörtgen 5">
            <a:extLst>
              <a:ext uri="{FF2B5EF4-FFF2-40B4-BE49-F238E27FC236}">
                <a16:creationId xmlns:a16="http://schemas.microsoft.com/office/drawing/2014/main" id="{EA3C94CA-4640-41DA-A87D-0C0EEE709476}"/>
              </a:ext>
            </a:extLst>
          </p:cNvPr>
          <p:cNvSpPr/>
          <p:nvPr/>
        </p:nvSpPr>
        <p:spPr>
          <a:xfrm>
            <a:off x="1219200" y="6483211"/>
            <a:ext cx="3018245" cy="307777"/>
          </a:xfrm>
          <a:prstGeom prst="rect">
            <a:avLst/>
          </a:prstGeom>
        </p:spPr>
        <p:txBody>
          <a:bodyPr wrap="square">
            <a:spAutoFit/>
          </a:bodyPr>
          <a:lstStyle/>
          <a:p>
            <a:r>
              <a:rPr lang="tr-TR" sz="1400" i="1" dirty="0">
                <a:solidFill>
                  <a:srgbClr val="C00000"/>
                </a:solidFill>
              </a:rPr>
              <a:t>İskenderun- Kızıl Dere </a:t>
            </a:r>
          </a:p>
        </p:txBody>
      </p:sp>
      <p:sp>
        <p:nvSpPr>
          <p:cNvPr id="7" name="Dikdörtgen 6">
            <a:extLst>
              <a:ext uri="{FF2B5EF4-FFF2-40B4-BE49-F238E27FC236}">
                <a16:creationId xmlns:a16="http://schemas.microsoft.com/office/drawing/2014/main" id="{7A45107D-4634-473E-89C2-442428C19E0C}"/>
              </a:ext>
            </a:extLst>
          </p:cNvPr>
          <p:cNvSpPr/>
          <p:nvPr/>
        </p:nvSpPr>
        <p:spPr>
          <a:xfrm>
            <a:off x="6145161" y="6483210"/>
            <a:ext cx="2298448" cy="307777"/>
          </a:xfrm>
          <a:prstGeom prst="rect">
            <a:avLst/>
          </a:prstGeom>
        </p:spPr>
        <p:txBody>
          <a:bodyPr wrap="square">
            <a:spAutoFit/>
          </a:bodyPr>
          <a:lstStyle/>
          <a:p>
            <a:r>
              <a:rPr lang="tr-TR" sz="1400" i="1" dirty="0">
                <a:solidFill>
                  <a:srgbClr val="C00000"/>
                </a:solidFill>
              </a:rPr>
              <a:t>Samsun-Temmuz 2012</a:t>
            </a:r>
            <a:endParaRPr lang="tr-TR" sz="1400" dirty="0"/>
          </a:p>
        </p:txBody>
      </p:sp>
      <p:sp>
        <p:nvSpPr>
          <p:cNvPr id="8" name="Dikdörtgen 7">
            <a:extLst>
              <a:ext uri="{FF2B5EF4-FFF2-40B4-BE49-F238E27FC236}">
                <a16:creationId xmlns:a16="http://schemas.microsoft.com/office/drawing/2014/main" id="{B9E22577-79D6-42EC-828D-57B62F806D9D}"/>
              </a:ext>
            </a:extLst>
          </p:cNvPr>
          <p:cNvSpPr/>
          <p:nvPr/>
        </p:nvSpPr>
        <p:spPr>
          <a:xfrm>
            <a:off x="351384" y="1877961"/>
            <a:ext cx="9254530" cy="1015663"/>
          </a:xfrm>
          <a:prstGeom prst="rect">
            <a:avLst/>
          </a:prstGeom>
        </p:spPr>
        <p:txBody>
          <a:bodyPr wrap="square">
            <a:spAutoFit/>
          </a:bodyPr>
          <a:lstStyle/>
          <a:p>
            <a:pPr algn="ctr"/>
            <a:r>
              <a:rPr lang="tr-TR" sz="2000" b="1" dirty="0">
                <a:solidFill>
                  <a:srgbClr val="FF0000"/>
                </a:solidFill>
                <a:latin typeface="Arial" panose="020B0604020202020204" pitchFamily="34" charset="0"/>
                <a:cs typeface="Arial" panose="020B0604020202020204" pitchFamily="34" charset="0"/>
              </a:rPr>
              <a:t>İmar planlarının düzenlenmesi esnasında, </a:t>
            </a:r>
          </a:p>
          <a:p>
            <a:pPr algn="ctr"/>
            <a:r>
              <a:rPr lang="tr-TR" sz="2000" b="1" dirty="0">
                <a:solidFill>
                  <a:srgbClr val="FF0000"/>
                </a:solidFill>
                <a:latin typeface="Arial" panose="020B0604020202020204" pitchFamily="34" charset="0"/>
                <a:cs typeface="Arial" panose="020B0604020202020204" pitchFamily="34" charset="0"/>
              </a:rPr>
              <a:t>Devlet Su İşleri Genel  Müdürlüğü’nün dere yatakları ve taşkın alanlarına ilişkin tedbir ve tavsiyelerine titizlikle uyulmalıdır.</a:t>
            </a:r>
          </a:p>
        </p:txBody>
      </p:sp>
      <p:sp>
        <p:nvSpPr>
          <p:cNvPr id="11" name="Dikdörtgen 10">
            <a:extLst>
              <a:ext uri="{FF2B5EF4-FFF2-40B4-BE49-F238E27FC236}">
                <a16:creationId xmlns:a16="http://schemas.microsoft.com/office/drawing/2014/main" id="{C373BF1B-747A-4328-BDB5-4076DEA54796}"/>
              </a:ext>
            </a:extLst>
          </p:cNvPr>
          <p:cNvSpPr/>
          <p:nvPr/>
        </p:nvSpPr>
        <p:spPr>
          <a:xfrm>
            <a:off x="2035277" y="149423"/>
            <a:ext cx="5958349" cy="369332"/>
          </a:xfrm>
          <a:prstGeom prst="rect">
            <a:avLst/>
          </a:prstGeom>
        </p:spPr>
        <p:txBody>
          <a:bodyPr wrap="square">
            <a:spAutoFit/>
          </a:bodyPr>
          <a:lstStyle/>
          <a:p>
            <a:r>
              <a:rPr lang="en-US" b="1" dirty="0">
                <a:solidFill>
                  <a:srgbClr val="FF0000"/>
                </a:solidFill>
                <a:latin typeface="Arial" pitchFamily="34" charset="0"/>
                <a:ea typeface="Times New Roman" pitchFamily="18" charset="0"/>
                <a:cs typeface="Arial" pitchFamily="34" charset="0"/>
              </a:rPr>
              <a:t>T</a:t>
            </a:r>
            <a:r>
              <a:rPr lang="tr-TR" b="1" dirty="0">
                <a:solidFill>
                  <a:srgbClr val="FF0000"/>
                </a:solidFill>
                <a:latin typeface="Arial" pitchFamily="34" charset="0"/>
                <a:ea typeface="Times New Roman" pitchFamily="18" charset="0"/>
                <a:cs typeface="Arial" pitchFamily="34" charset="0"/>
              </a:rPr>
              <a:t>AŞKIN VE RÜSUBAT </a:t>
            </a:r>
            <a:r>
              <a:rPr lang="en-US" b="1" dirty="0">
                <a:solidFill>
                  <a:srgbClr val="FF0000"/>
                </a:solidFill>
                <a:latin typeface="Arial" pitchFamily="34" charset="0"/>
                <a:ea typeface="Times New Roman" pitchFamily="18" charset="0"/>
                <a:cs typeface="Arial" pitchFamily="34" charset="0"/>
              </a:rPr>
              <a:t>KONTROLÜ</a:t>
            </a:r>
            <a:r>
              <a:rPr lang="tr-TR" b="1" dirty="0">
                <a:solidFill>
                  <a:srgbClr val="FF0000"/>
                </a:solidFill>
                <a:latin typeface="Arial" pitchFamily="34" charset="0"/>
                <a:ea typeface="Times New Roman" pitchFamily="18" charset="0"/>
                <a:cs typeface="Arial" pitchFamily="34" charset="0"/>
              </a:rPr>
              <a:t> ÇALIŞMALARI</a:t>
            </a:r>
            <a:endParaRPr lang="tr-TR" dirty="0"/>
          </a:p>
        </p:txBody>
      </p:sp>
    </p:spTree>
    <p:extLst>
      <p:ext uri="{BB962C8B-B14F-4D97-AF65-F5344CB8AC3E}">
        <p14:creationId xmlns:p14="http://schemas.microsoft.com/office/powerpoint/2010/main" val="2787529636"/>
      </p:ext>
    </p:extLst>
  </p:cSld>
  <p:clrMapOvr>
    <a:masterClrMapping/>
  </p:clrMapOvr>
</p:sld>
</file>

<file path=ppt/theme/theme1.xml><?xml version="1.0" encoding="utf-8"?>
<a:theme xmlns:a="http://schemas.openxmlformats.org/drawingml/2006/main" name="Tema1">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Özel Tasarı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deneme_x0020_0 xmlns="519b5655-a637-48a5-89f5-6fec01ff885b" xsi:nil="true"/>
    <deneme_x0020_111 xmlns="519b5655-a637-48a5-89f5-6fec01ff885b" xsi:nil="true"/>
    <deneme_x0020_007 xmlns="519b5655-a637-48a5-89f5-6fec01ff885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Belge" ma:contentTypeID="0x010100CA52B221D997AB40ABBEA23F837C3725" ma:contentTypeVersion="4" ma:contentTypeDescription="Yeni belge oluşturun." ma:contentTypeScope="" ma:versionID="45c6d51bde6ee18c978bafac6aa16675">
  <xsd:schema xmlns:xsd="http://www.w3.org/2001/XMLSchema" xmlns:xs="http://www.w3.org/2001/XMLSchema" xmlns:p="http://schemas.microsoft.com/office/2006/metadata/properties" xmlns:ns2="2b456e12-db5a-43e8-a447-3ba19cc2c28e" xmlns:ns3="519b5655-a637-48a5-89f5-6fec01ff885b" targetNamespace="http://schemas.microsoft.com/office/2006/metadata/properties" ma:root="true" ma:fieldsID="b46f03f8166b98be901ff1b0a431f8e1" ns2:_="" ns3:_="">
    <xsd:import namespace="2b456e12-db5a-43e8-a447-3ba19cc2c28e"/>
    <xsd:import namespace="519b5655-a637-48a5-89f5-6fec01ff885b"/>
    <xsd:element name="properties">
      <xsd:complexType>
        <xsd:sequence>
          <xsd:element name="documentManagement">
            <xsd:complexType>
              <xsd:all>
                <xsd:element ref="ns2:SharedWithUsers" minOccurs="0"/>
                <xsd:element ref="ns3:deneme_x0020_111" minOccurs="0"/>
                <xsd:element ref="ns3:deneme_x0020_0" minOccurs="0"/>
                <xsd:element ref="ns3:deneme_x0020_007"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456e12-db5a-43e8-a447-3ba19cc2c28e" elementFormDefault="qualified">
    <xsd:import namespace="http://schemas.microsoft.com/office/2006/documentManagement/types"/>
    <xsd:import namespace="http://schemas.microsoft.com/office/infopath/2007/PartnerControls"/>
    <xsd:element name="SharedWithUsers" ma:index="8" nillable="true" ma:displayName="Paylaşılanlar"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9b5655-a637-48a5-89f5-6fec01ff885b" elementFormDefault="qualified">
    <xsd:import namespace="http://schemas.microsoft.com/office/2006/documentManagement/types"/>
    <xsd:import namespace="http://schemas.microsoft.com/office/infopath/2007/PartnerControls"/>
    <xsd:element name="deneme_x0020_111" ma:index="9" nillable="true" ma:displayName="deneme 111" ma:internalName="deneme_x0020_111">
      <xsd:simpleType>
        <xsd:restriction base="dms:Note">
          <xsd:maxLength value="255"/>
        </xsd:restriction>
      </xsd:simpleType>
    </xsd:element>
    <xsd:element name="deneme_x0020_0" ma:index="10" nillable="true" ma:displayName="deneme 0" ma:description="genel müdür antalya" ma:internalName="deneme_x0020_0">
      <xsd:simpleType>
        <xsd:restriction base="dms:Text">
          <xsd:maxLength value="255"/>
        </xsd:restriction>
      </xsd:simpleType>
    </xsd:element>
    <xsd:element name="deneme_x0020_007" ma:index="11" nillable="true" ma:displayName="deneme 007" ma:internalName="deneme_x0020_007">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çerik Türü"/>
        <xsd:element ref="dc:title" minOccurs="0" maxOccurs="1" ma:index="4" ma:displayName="Başlı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FFCD46E-5DD3-428A-8138-9AA469EFE40B}">
  <ds:schemaRefs>
    <ds:schemaRef ds:uri="http://schemas.microsoft.com/sharepoint/v3/contenttype/forms"/>
  </ds:schemaRefs>
</ds:datastoreItem>
</file>

<file path=customXml/itemProps2.xml><?xml version="1.0" encoding="utf-8"?>
<ds:datastoreItem xmlns:ds="http://schemas.openxmlformats.org/officeDocument/2006/customXml" ds:itemID="{C51ED18B-D07C-4B98-B016-B36DA0F818D0}">
  <ds:schemaRefs>
    <ds:schemaRef ds:uri="http://schemas.microsoft.com/office/2006/documentManagement/types"/>
    <ds:schemaRef ds:uri="http://purl.org/dc/dcmitype/"/>
    <ds:schemaRef ds:uri="http://www.w3.org/XML/1998/namespace"/>
    <ds:schemaRef ds:uri="http://purl.org/dc/elements/1.1/"/>
    <ds:schemaRef ds:uri="http://schemas.microsoft.com/office/infopath/2007/PartnerControls"/>
    <ds:schemaRef ds:uri="http://purl.org/dc/terms/"/>
    <ds:schemaRef ds:uri="http://schemas.microsoft.com/office/2006/metadata/properties"/>
    <ds:schemaRef ds:uri="http://schemas.openxmlformats.org/package/2006/metadata/core-properties"/>
    <ds:schemaRef ds:uri="519b5655-a637-48a5-89f5-6fec01ff885b"/>
    <ds:schemaRef ds:uri="2b456e12-db5a-43e8-a447-3ba19cc2c28e"/>
  </ds:schemaRefs>
</ds:datastoreItem>
</file>

<file path=customXml/itemProps3.xml><?xml version="1.0" encoding="utf-8"?>
<ds:datastoreItem xmlns:ds="http://schemas.openxmlformats.org/officeDocument/2006/customXml" ds:itemID="{C3631FD5-1544-4102-9668-2ADDC19239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456e12-db5a-43e8-a447-3ba19cc2c28e"/>
    <ds:schemaRef ds:uri="519b5655-a637-48a5-89f5-6fec01ff88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17502</TotalTime>
  <Words>2295</Words>
  <Application>Microsoft Office PowerPoint</Application>
  <PresentationFormat>A4 Kağıt (210x297 mm)</PresentationFormat>
  <Paragraphs>397</Paragraphs>
  <Slides>80</Slides>
  <Notes>16</Notes>
  <HiddenSlides>0</HiddenSlides>
  <MMClips>1</MMClips>
  <ScaleCrop>false</ScaleCrop>
  <HeadingPairs>
    <vt:vector size="6" baseType="variant">
      <vt:variant>
        <vt:lpstr>Kullanılan Yazı Tipleri</vt:lpstr>
      </vt:variant>
      <vt:variant>
        <vt:i4>6</vt:i4>
      </vt:variant>
      <vt:variant>
        <vt:lpstr>Tema</vt:lpstr>
      </vt:variant>
      <vt:variant>
        <vt:i4>2</vt:i4>
      </vt:variant>
      <vt:variant>
        <vt:lpstr>Slayt Başlıkları</vt:lpstr>
      </vt:variant>
      <vt:variant>
        <vt:i4>80</vt:i4>
      </vt:variant>
    </vt:vector>
  </HeadingPairs>
  <TitlesOfParts>
    <vt:vector size="88" baseType="lpstr">
      <vt:lpstr>Arial</vt:lpstr>
      <vt:lpstr>Calibri</vt:lpstr>
      <vt:lpstr>Calibri Light</vt:lpstr>
      <vt:lpstr>normal Helvetica</vt:lpstr>
      <vt:lpstr>Times New Roman</vt:lpstr>
      <vt:lpstr>Wingdings</vt:lpstr>
      <vt:lpstr>Tema1</vt:lpstr>
      <vt:lpstr>Özel Tasarım</vt:lpstr>
      <vt:lpstr>TARIM VE ORMAN BAKANLIĞI DEVLET SU İŞLERİ GENEL MÜDÜRLÜĞÜ </vt:lpstr>
      <vt:lpstr> TAŞKIN VE RÜSUBAT KONTROLÜ ÇALIŞMALARI </vt:lpstr>
      <vt:lpstr>      GENELGELER</vt:lpstr>
      <vt:lpstr>Taşkın ve Rusubat Kontrolü  Planlama Raporu Hazırlama Kılavuzu oluşturulmuştur.</vt:lpstr>
      <vt:lpstr>PowerPoint Sunusu</vt:lpstr>
      <vt:lpstr>TAŞKIN VE RÜSUBAT KONTROLÜ ÇALIŞMALARI</vt:lpstr>
      <vt:lpstr>PowerPoint Sunusu</vt:lpstr>
      <vt:lpstr>PowerPoint Sunusu</vt:lpstr>
      <vt:lpstr>Yerleşim yerlerinde dere yatakları için yeterli genişliklerin bırakılmaması ve  taşkın alanlarındaki yapılaşmalar, yaşanan taşkınlarda can kayıpları ile hasarların artmasına neden olmaktadır. </vt:lpstr>
      <vt:lpstr>Taşkın ve rüsubat kontrolüne yönelik planlama çalışmalarında havza  memba ve mansap yönüyle bütüncül olarak ele alınmaktadır.  Mansap tesislerinin işlevini tam olarak yerine getirebilmesi için  uygulamada yukarı havza tedbirlerine öncelik verilmelidir.</vt:lpstr>
      <vt:lpstr>  SEL VE TAŞKINLARIN SEBEPLERİ </vt:lpstr>
      <vt:lpstr>TÜRKİYE'DE YAŞANAN TAŞKINLARIN İLLERE GÖRE AYLAR BAZINDA DAĞILIMI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TABAN KUŞAKLARI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  </vt:lpstr>
      <vt:lpstr>TAMBİS PROJESİ </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Halil Turnay</dc:creator>
  <dc:description/>
  <cp:lastModifiedBy>Sevgi Deniz</cp:lastModifiedBy>
  <cp:revision>1923</cp:revision>
  <cp:lastPrinted>2018-11-14T10:49:01Z</cp:lastPrinted>
  <dcterms:created xsi:type="dcterms:W3CDTF">2016-11-23T17:59:56Z</dcterms:created>
  <dcterms:modified xsi:type="dcterms:W3CDTF">2020-08-18T12:21:14Z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Artvin İl Koordinasyon Sunumu-05.09.2018</vt:lpwstr>
  </property>
  <property fmtid="{D5CDD505-2E9C-101B-9397-08002B2CF9AE}" pid="3" name="SlideDescription">
    <vt:lpwstr/>
  </property>
  <property fmtid="{D5CDD505-2E9C-101B-9397-08002B2CF9AE}" pid="4" name="ContentTypeId">
    <vt:lpwstr>0x010100CA52B221D997AB40ABBEA23F837C3725</vt:lpwstr>
  </property>
</Properties>
</file>